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58" r:id="rId4"/>
    <p:sldId id="259" r:id="rId5"/>
    <p:sldId id="261" r:id="rId6"/>
    <p:sldId id="263" r:id="rId7"/>
    <p:sldId id="264" r:id="rId8"/>
    <p:sldId id="265" r:id="rId9"/>
    <p:sldId id="266" r:id="rId10"/>
    <p:sldId id="267" r:id="rId11"/>
    <p:sldId id="268" r:id="rId12"/>
    <p:sldId id="269" r:id="rId13"/>
    <p:sldId id="274" r:id="rId14"/>
    <p:sldId id="270" r:id="rId15"/>
    <p:sldId id="275" r:id="rId16"/>
    <p:sldId id="271" r:id="rId17"/>
    <p:sldId id="276" r:id="rId18"/>
    <p:sldId id="272" r:id="rId19"/>
    <p:sldId id="277" r:id="rId20"/>
    <p:sldId id="273"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FE62C6"/>
    <a:srgbClr val="8D015B"/>
    <a:srgbClr val="CE81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79" d="100"/>
          <a:sy n="79" d="100"/>
        </p:scale>
        <p:origin x="-1614" y="1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11/27/2016</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Daugavpi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Latv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glona.lv/" TargetMode="External"/><Relationship Id="rId2" Type="http://schemas.openxmlformats.org/officeDocument/2006/relationships/hyperlink" Target="https://erasmusparentinvolvementineducation.wordpress.com/" TargetMode="External"/><Relationship Id="rId1" Type="http://schemas.openxmlformats.org/officeDocument/2006/relationships/slideLayout" Target="../slideLayouts/slideLayout2.xml"/><Relationship Id="rId5" Type="http://schemas.openxmlformats.org/officeDocument/2006/relationships/hyperlink" Target="http://www.visitdagda.com/index.php/en/apskates-objekti-en/muzeji-en/68-en/objekti-en/muzeji-en/455-andrupenes-lauku-seta" TargetMode="External"/><Relationship Id="rId4" Type="http://schemas.openxmlformats.org/officeDocument/2006/relationships/hyperlink" Target="https://en.wikipedia.org/wiki/Basilica_of_the_Assumption,_Aglona"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latvia.travel/en/sight/daugavpils-fortress" TargetMode="External"/><Relationship Id="rId2" Type="http://schemas.openxmlformats.org/officeDocument/2006/relationships/hyperlink" Target="http://www.rothkocenter.com/en/about-center" TargetMode="External"/><Relationship Id="rId1" Type="http://schemas.openxmlformats.org/officeDocument/2006/relationships/slideLayout" Target="../slideLayouts/slideLayout2.xml"/><Relationship Id="rId4" Type="http://schemas.openxmlformats.org/officeDocument/2006/relationships/hyperlink" Target="https://en.wikipedia.org/wiki/Mark_Rothk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780108"/>
          </a:xfrm>
          <a:effectLst>
            <a:innerShdw blurRad="63500" dist="50800" dir="5400000">
              <a:prstClr val="black">
                <a:alpha val="50000"/>
              </a:prstClr>
            </a:innerShdw>
          </a:effectLst>
        </p:spPr>
        <p:style>
          <a:lnRef idx="0">
            <a:scrgbClr r="0" g="0" b="0"/>
          </a:lnRef>
          <a:fillRef idx="1003">
            <a:schemeClr val="dk2"/>
          </a:fillRef>
          <a:effectRef idx="0">
            <a:scrgbClr r="0" g="0" b="0"/>
          </a:effectRef>
          <a:fontRef idx="major"/>
        </p:style>
        <p:txBody>
          <a:bodyPr>
            <a:normAutofit fontScale="90000"/>
          </a:bodyPr>
          <a:lstStyle/>
          <a:p>
            <a:r>
              <a:rPr lang="en-US" sz="4000" dirty="0" smtClean="0"/>
              <a:t>ERASMUS +</a:t>
            </a:r>
            <a:r>
              <a:rPr lang="en-US" sz="8000" dirty="0" smtClean="0"/>
              <a:t/>
            </a:r>
            <a:br>
              <a:rPr lang="en-US" sz="8000" dirty="0" smtClean="0"/>
            </a:br>
            <a:endParaRPr lang="en-US" sz="8000" dirty="0"/>
          </a:p>
        </p:txBody>
      </p:sp>
      <p:sp>
        <p:nvSpPr>
          <p:cNvPr id="3" name="Subtitle 2"/>
          <p:cNvSpPr>
            <a:spLocks noGrp="1"/>
          </p:cNvSpPr>
          <p:nvPr>
            <p:ph type="subTitle" idx="1"/>
          </p:nvPr>
        </p:nvSpPr>
        <p:spPr>
          <a:xfrm>
            <a:off x="838200" y="3556001"/>
            <a:ext cx="7239000" cy="1473200"/>
          </a:xfrm>
        </p:spPr>
        <p:txBody>
          <a:bodyPr>
            <a:normAutofit fontScale="25000" lnSpcReduction="20000"/>
          </a:bodyPr>
          <a:lstStyle/>
          <a:p>
            <a:r>
              <a:rPr lang="en-US" sz="10000" b="1" i="1" dirty="0" smtClean="0">
                <a:solidFill>
                  <a:srgbClr val="800000"/>
                </a:solidFill>
              </a:rPr>
              <a:t>PARENT INVOLVEMENT IN EDUCATION TO GET SWEET RESULTS</a:t>
            </a:r>
          </a:p>
          <a:p>
            <a:r>
              <a:rPr lang="en-US" sz="21600" b="1" dirty="0" smtClean="0">
                <a:solidFill>
                  <a:srgbClr val="800000"/>
                </a:solidFill>
              </a:rPr>
              <a:t>PIE</a:t>
            </a:r>
          </a:p>
          <a:p>
            <a:r>
              <a:rPr lang="en-US" sz="7200" dirty="0" smtClean="0">
                <a:solidFill>
                  <a:schemeClr val="tx2">
                    <a:lumMod val="50000"/>
                  </a:schemeClr>
                </a:solidFill>
              </a:rPr>
              <a:t>https://www.erasmusparentinvolvementineducation.wordpress.com</a:t>
            </a:r>
          </a:p>
          <a:p>
            <a:endParaRPr lang="en-US" sz="1900" dirty="0">
              <a:solidFill>
                <a:schemeClr val="bg2">
                  <a:lumMod val="1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1371600"/>
            <a:ext cx="7772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21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667000"/>
            <a:ext cx="8686799" cy="3687763"/>
          </a:xfrm>
        </p:spPr>
        <p:txBody>
          <a:bodyPr>
            <a:normAutofit fontScale="85000" lnSpcReduction="10000"/>
          </a:bodyPr>
          <a:lstStyle/>
          <a:p>
            <a:pPr algn="just"/>
            <a:r>
              <a:rPr lang="ro-RO" b="1" dirty="0" smtClean="0"/>
              <a:t>Clubul EU </a:t>
            </a:r>
            <a:r>
              <a:rPr lang="ro-RO" dirty="0" smtClean="0"/>
              <a:t>– activitate de selecție, de înființare, de planificare a activităților pentru primul an de proiect, repartizarea sarcinilor în cadrul echipei. - </a:t>
            </a:r>
            <a:r>
              <a:rPr lang="ro-RO" b="1" dirty="0" smtClean="0"/>
              <a:t>septembrie-octombrie 2016</a:t>
            </a:r>
          </a:p>
          <a:p>
            <a:pPr algn="just"/>
            <a:r>
              <a:rPr lang="ro-RO" b="1" dirty="0" smtClean="0"/>
              <a:t>Brown Bag Lunch </a:t>
            </a:r>
            <a:r>
              <a:rPr lang="ro-RO" dirty="0" smtClean="0"/>
              <a:t>– prima întâlnire cu părinții, prezentarea proiectului, a activităților proiectului, semnarea acordurilor de participare, completare de chestionare în vederea alcătuirii unei statistici privind realitățile din școală și din familiile elevilor – </a:t>
            </a:r>
            <a:r>
              <a:rPr lang="ro-RO" b="1" dirty="0" smtClean="0"/>
              <a:t>octombrie 2016</a:t>
            </a:r>
          </a:p>
          <a:p>
            <a:pPr algn="just"/>
            <a:r>
              <a:rPr lang="ro-RO" b="1" dirty="0" smtClean="0"/>
              <a:t>Prima întâlnire transnațională – LETONIA 21-25 noiembrie 2016 </a:t>
            </a:r>
            <a:r>
              <a:rPr lang="ro-RO" dirty="0" smtClean="0"/>
              <a:t>– prezentarea țărilor, orașelor, școlilor, prezentarea activităților desfășurate, prezentarea activităților ce vor urma a fi defășurate, stabilirea unui logo, centralizarea statisticilor, activități educaționale de tip – schimb de bune practici, schimb de experiență.</a:t>
            </a:r>
            <a:endParaRPr lang="en-US" dirty="0"/>
          </a:p>
        </p:txBody>
      </p:sp>
      <p:sp>
        <p:nvSpPr>
          <p:cNvPr id="3" name="Title 2"/>
          <p:cNvSpPr>
            <a:spLocks noGrp="1"/>
          </p:cNvSpPr>
          <p:nvPr>
            <p:ph type="title"/>
          </p:nvPr>
        </p:nvSpPr>
        <p:spPr>
          <a:xfrm>
            <a:off x="381000" y="762000"/>
            <a:ext cx="8229600" cy="1252728"/>
          </a:xfrm>
        </p:spPr>
        <p:txBody>
          <a:bodyPr>
            <a:normAutofit fontScale="90000"/>
          </a:bodyPr>
          <a:lstStyle/>
          <a:p>
            <a:r>
              <a:rPr lang="ro-RO" b="1" dirty="0" smtClean="0">
                <a:solidFill>
                  <a:srgbClr val="800000"/>
                </a:solidFill>
              </a:rPr>
              <a:t>Activități desfășurate până în prezent</a:t>
            </a:r>
            <a:endParaRPr lang="en-US" b="1" dirty="0">
              <a:solidFill>
                <a:srgbClr val="8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686800" cy="3831696"/>
          </a:xfrm>
        </p:spPr>
        <p:txBody>
          <a:bodyPr>
            <a:normAutofit fontScale="92500"/>
          </a:bodyPr>
          <a:lstStyle/>
          <a:p>
            <a:pPr>
              <a:buNone/>
            </a:pPr>
            <a:r>
              <a:rPr lang="ro-RO" dirty="0" smtClean="0"/>
              <a:t>		Deși e prematur pentru a vorbi în termeni de rezultate palpabile putem enumera câteva rezultate, credem noi, importante:</a:t>
            </a:r>
          </a:p>
          <a:p>
            <a:pPr>
              <a:buFont typeface="Wingdings" pitchFamily="2" charset="2"/>
              <a:buChar char="Ø"/>
            </a:pPr>
            <a:r>
              <a:rPr lang="ro-RO" dirty="0" smtClean="0"/>
              <a:t>P</a:t>
            </a:r>
            <a:r>
              <a:rPr lang="ro-RO" dirty="0" smtClean="0"/>
              <a:t>ărinții și elevii au răspuns prompt, pozitiv la solicitările noastre de a se implica în proiect,  au dovedit implicare în desfășurarea celor câteva activități derulate până în prezent.</a:t>
            </a:r>
          </a:p>
          <a:p>
            <a:pPr>
              <a:buFont typeface="Wingdings" pitchFamily="2" charset="2"/>
              <a:buChar char="Ø"/>
            </a:pPr>
            <a:r>
              <a:rPr lang="ro-RO" dirty="0" smtClean="0"/>
              <a:t>Elevii au dat dovadă de un însemnat spirit competițional, au depus efort în alcătuirea unor dosare la standarde europene, s-au implicat în activitățile desfășurate.</a:t>
            </a:r>
          </a:p>
          <a:p>
            <a:pPr>
              <a:buNone/>
            </a:pPr>
            <a:r>
              <a:rPr lang="ro-RO" dirty="0" smtClean="0"/>
              <a:t>		Aceste aspecte ne fac să credem, că pe termen mediu și lung vom atinge obiectivele propuse iar proiectul va fi un real succes. </a:t>
            </a:r>
          </a:p>
        </p:txBody>
      </p:sp>
      <p:sp>
        <p:nvSpPr>
          <p:cNvPr id="3" name="Title 2"/>
          <p:cNvSpPr>
            <a:spLocks noGrp="1"/>
          </p:cNvSpPr>
          <p:nvPr>
            <p:ph type="title"/>
          </p:nvPr>
        </p:nvSpPr>
        <p:spPr/>
        <p:txBody>
          <a:bodyPr/>
          <a:lstStyle/>
          <a:p>
            <a:r>
              <a:rPr lang="ro-RO" b="1" dirty="0" smtClean="0">
                <a:solidFill>
                  <a:srgbClr val="800000"/>
                </a:solidFill>
              </a:rPr>
              <a:t>Rezultate obținute </a:t>
            </a:r>
            <a:endParaRPr lang="en-US" b="1" dirty="0">
              <a:solidFill>
                <a:srgbClr val="8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46237"/>
            <a:ext cx="8686799" cy="5211763"/>
          </a:xfrm>
        </p:spPr>
        <p:txBody>
          <a:bodyPr>
            <a:normAutofit fontScale="92500" lnSpcReduction="20000"/>
          </a:bodyPr>
          <a:lstStyle/>
          <a:p>
            <a:pPr algn="ctr">
              <a:buNone/>
            </a:pPr>
            <a:r>
              <a:rPr lang="ro-RO" sz="4300" b="1" dirty="0" smtClean="0">
                <a:solidFill>
                  <a:srgbClr val="800000"/>
                </a:solidFill>
              </a:rPr>
              <a:t>Ziua I</a:t>
            </a:r>
          </a:p>
          <a:p>
            <a:pPr algn="just"/>
            <a:r>
              <a:rPr lang="ro-RO" dirty="0" smtClean="0"/>
              <a:t>21 noiembrie 2016 a fost prima zi a primei întâlniri transnaționale a proiectului și a avut loc în </a:t>
            </a:r>
            <a:r>
              <a:rPr lang="en-US" dirty="0" smtClean="0"/>
              <a:t> </a:t>
            </a:r>
            <a:r>
              <a:rPr lang="en-US" dirty="0" smtClean="0">
                <a:hlinkClick r:id="rId2"/>
              </a:rPr>
              <a:t>Daugavpils</a:t>
            </a:r>
            <a:r>
              <a:rPr lang="en-US" dirty="0" smtClean="0"/>
              <a:t>, </a:t>
            </a:r>
            <a:r>
              <a:rPr lang="en-US" dirty="0" smtClean="0"/>
              <a:t>L</a:t>
            </a:r>
            <a:r>
              <a:rPr lang="ro-RO" dirty="0" smtClean="0"/>
              <a:t>etonia</a:t>
            </a:r>
            <a:r>
              <a:rPr lang="en-US" dirty="0" smtClean="0"/>
              <a:t>.</a:t>
            </a:r>
            <a:endParaRPr lang="en-US" dirty="0" smtClean="0"/>
          </a:p>
          <a:p>
            <a:pPr algn="just"/>
            <a:r>
              <a:rPr lang="ro-RO" dirty="0" smtClean="0"/>
              <a:t>Primul contact între parteneri a avut loc la micul dejun, dimineața devreme – putem spune că a fost momentul ideal pentru a face cunoștință și pentru a sparge gheața</a:t>
            </a:r>
            <a:r>
              <a:rPr lang="en-US" dirty="0" smtClean="0"/>
              <a:t>.</a:t>
            </a:r>
            <a:r>
              <a:rPr lang="ro-RO" dirty="0" smtClean="0"/>
              <a:t> Gazdele din Letonia ne-au făcut o primire călduroasă la Daugavpils Vidusskola</a:t>
            </a:r>
            <a:r>
              <a:rPr lang="en-US" dirty="0" smtClean="0"/>
              <a:t>. </a:t>
            </a:r>
            <a:r>
              <a:rPr lang="ro-RO" dirty="0" smtClean="0"/>
              <a:t>Prima activitate desfășurată a fost cea a prezentării țărilor, orașelor, școlilor. Prezentarea Letoniei a fost însoțită de</a:t>
            </a:r>
            <a:r>
              <a:rPr lang="en-US" dirty="0" smtClean="0"/>
              <a:t> </a:t>
            </a:r>
            <a:r>
              <a:rPr lang="ro-RO" dirty="0" smtClean="0"/>
              <a:t>un spectacol organizat de elevi constând în spectacol de dans, muzică, teatru. Ulterior, toți partenerii au prezentat țara, orașul, școala din care provin. Excepție au făcut partenerii din Grecia, care și-au făcut prezentarea a doua zi.</a:t>
            </a:r>
          </a:p>
          <a:p>
            <a:pPr algn="just"/>
            <a:r>
              <a:rPr lang="ro-RO" dirty="0" smtClean="0"/>
              <a:t>În partea a doua a zilei, am vizitat un centru de olărit tradițional. Am admirat expoziția și am avut ocazia de a modela cu mâinile noastre, împreună cu elevii, mici obiecte din lut, ce au fost arse în cuptoare și care ne-au fost oferite la finalul vizitei drept suveniruri.</a:t>
            </a:r>
            <a:endParaRPr lang="en-US" dirty="0" smtClean="0"/>
          </a:p>
          <a:p>
            <a:pPr algn="ctr"/>
            <a:endParaRPr lang="en-US" dirty="0"/>
          </a:p>
        </p:txBody>
      </p:sp>
      <p:sp>
        <p:nvSpPr>
          <p:cNvPr id="3" name="Title 2"/>
          <p:cNvSpPr>
            <a:spLocks noGrp="1"/>
          </p:cNvSpPr>
          <p:nvPr>
            <p:ph type="title"/>
          </p:nvPr>
        </p:nvSpPr>
        <p:spPr/>
        <p:txBody>
          <a:bodyPr>
            <a:normAutofit fontScale="90000"/>
          </a:bodyPr>
          <a:lstStyle/>
          <a:p>
            <a:r>
              <a:rPr lang="ro-RO" dirty="0" smtClean="0">
                <a:solidFill>
                  <a:srgbClr val="800000"/>
                </a:solidFill>
              </a:rPr>
              <a:t/>
            </a:r>
            <a:br>
              <a:rPr lang="ro-RO" dirty="0" smtClean="0">
                <a:solidFill>
                  <a:srgbClr val="800000"/>
                </a:solidFill>
              </a:rPr>
            </a:br>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r>
              <a:rPr lang="ro-RO" dirty="0" smtClean="0"/>
              <a:t/>
            </a:r>
            <a:br>
              <a:rPr lang="ro-RO" dirty="0" smtClean="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tos-dicc81a-1-001.jpg"/>
          <p:cNvPicPr>
            <a:picLocks noGrp="1" noChangeAspect="1"/>
          </p:cNvPicPr>
          <p:nvPr>
            <p:ph idx="1"/>
          </p:nvPr>
        </p:nvPicPr>
        <p:blipFill>
          <a:blip r:embed="rId2" cstate="print"/>
          <a:stretch>
            <a:fillRect/>
          </a:stretch>
        </p:blipFill>
        <p:spPr>
          <a:xfrm>
            <a:off x="228600" y="1295400"/>
            <a:ext cx="8915399" cy="5440363"/>
          </a:xfrm>
          <a:prstGeom prst="rect">
            <a:avLst/>
          </a:prstGeom>
          <a:ln>
            <a:noFill/>
          </a:ln>
          <a:effectLst>
            <a:softEdge rad="112500"/>
          </a:effectLst>
        </p:spPr>
      </p:pic>
      <p:sp>
        <p:nvSpPr>
          <p:cNvPr id="3" name="Title 2"/>
          <p:cNvSpPr>
            <a:spLocks noGrp="1"/>
          </p:cNvSpPr>
          <p:nvPr>
            <p:ph type="title"/>
          </p:nvPr>
        </p:nvSpPr>
        <p:spPr>
          <a:xfrm>
            <a:off x="457200" y="685800"/>
            <a:ext cx="8229600" cy="947928"/>
          </a:xfrm>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r>
              <a:rPr lang="ro-RO" dirty="0" smtClean="0"/>
              <a:t/>
            </a:r>
            <a:br>
              <a:rPr lang="ro-RO"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5105400"/>
          </a:xfrm>
        </p:spPr>
        <p:txBody>
          <a:bodyPr>
            <a:normAutofit fontScale="85000" lnSpcReduction="10000"/>
          </a:bodyPr>
          <a:lstStyle/>
          <a:p>
            <a:pPr algn="ctr">
              <a:buNone/>
            </a:pPr>
            <a:r>
              <a:rPr lang="ro-RO" sz="3400" b="1" dirty="0" smtClean="0">
                <a:solidFill>
                  <a:srgbClr val="800000"/>
                </a:solidFill>
              </a:rPr>
              <a:t>Ziua II</a:t>
            </a:r>
          </a:p>
          <a:p>
            <a:pPr algn="just">
              <a:buNone/>
            </a:pPr>
            <a:endParaRPr lang="ro-RO" dirty="0" smtClean="0"/>
          </a:p>
          <a:p>
            <a:pPr algn="just">
              <a:buNone/>
            </a:pPr>
            <a:r>
              <a:rPr lang="ro-RO" dirty="0" smtClean="0"/>
              <a:t>		Cea de a doua zi a proiectului</a:t>
            </a:r>
            <a:r>
              <a:rPr lang="en-US" dirty="0" smtClean="0"/>
              <a:t> PIE  </a:t>
            </a:r>
            <a:r>
              <a:rPr lang="ro-RO" dirty="0" smtClean="0"/>
              <a:t>în cadrul întâlnirii transnaționale din</a:t>
            </a:r>
            <a:r>
              <a:rPr lang="en-US" dirty="0" smtClean="0"/>
              <a:t> </a:t>
            </a:r>
            <a:r>
              <a:rPr lang="en-US" dirty="0" smtClean="0">
                <a:hlinkClick r:id="rId2"/>
              </a:rPr>
              <a:t>Latvia</a:t>
            </a:r>
            <a:r>
              <a:rPr lang="en-US" dirty="0" smtClean="0"/>
              <a:t> </a:t>
            </a:r>
            <a:r>
              <a:rPr lang="ro-RO" dirty="0" smtClean="0"/>
              <a:t>a început la ora 9 cu o vizită la primăria orașului Daugavpils.</a:t>
            </a:r>
            <a:r>
              <a:rPr lang="ro-RO" dirty="0" smtClean="0"/>
              <a:t> </a:t>
            </a:r>
            <a:r>
              <a:rPr lang="ro-RO" dirty="0" smtClean="0"/>
              <a:t>Am fost întâmpinați cu multă căldură de oficialitățile orașului</a:t>
            </a:r>
            <a:r>
              <a:rPr lang="en-US" dirty="0" smtClean="0"/>
              <a:t>. </a:t>
            </a:r>
            <a:r>
              <a:rPr lang="ro-RO" dirty="0" smtClean="0"/>
              <a:t>Ne-au fost prezentate nenumărate informații interesante despre Letonia și poporul său, despre Daugavpils, despre tradițiile letoniene si despre cele mai importante aspecte culturale și economice.</a:t>
            </a:r>
            <a:r>
              <a:rPr lang="ro-RO" dirty="0" smtClean="0"/>
              <a:t> </a:t>
            </a:r>
            <a:r>
              <a:rPr lang="ro-RO" dirty="0" smtClean="0"/>
              <a:t>Ulterior, au urmat activități în școală: partenerii din Grecia au prezentat țara și școala de unde provin</a:t>
            </a:r>
            <a:r>
              <a:rPr lang="en-US" dirty="0" smtClean="0"/>
              <a:t>. </a:t>
            </a:r>
            <a:r>
              <a:rPr lang="ro-RO" dirty="0" smtClean="0"/>
              <a:t>Următoarea activitate a constat într-o prezentare a echipei coordonatoare din Turcia despre activitățile ce urmează a fi desfășurate în acest prim an de proiect. Au fost stabilite sarcinile fiecărui partener și au fost detaliate activitățile. Ulterior am vizitat școala letoniană. Am asistat la diferite activități: ore de dans, ore de înnot, ore de gimnastică. Am vizitat clasele, laboratoarele, mica grădină zoologică amenajată în școală</a:t>
            </a:r>
            <a:r>
              <a:rPr lang="en-US" dirty="0" smtClean="0"/>
              <a:t>. </a:t>
            </a:r>
            <a:r>
              <a:rPr lang="ro-RO" dirty="0" smtClean="0"/>
              <a:t> De asemenea, am făcut cunoștință cu un grup de elevi și părinți incluși într-un program ce presupunea acomodarea copiilor de grădiniță cu atmosfera școlii. </a:t>
            </a:r>
            <a:endParaRPr lang="en-US" b="1" dirty="0">
              <a:solidFill>
                <a:srgbClr val="800000"/>
              </a:solidFill>
            </a:endParaRPr>
          </a:p>
        </p:txBody>
      </p:sp>
      <p:sp>
        <p:nvSpPr>
          <p:cNvPr id="3" name="Title 2"/>
          <p:cNvSpPr>
            <a:spLocks noGrp="1"/>
          </p:cNvSpPr>
          <p:nvPr>
            <p:ph type="title"/>
          </p:nvPr>
        </p:nvSpPr>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endParaRPr lang="en-US" dirty="0">
              <a:solidFill>
                <a:srgbClr val="8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lstStyle/>
          <a:p>
            <a:pPr algn="ctr">
              <a:buNone/>
            </a:pPr>
            <a:r>
              <a:rPr lang="ro-RO" sz="3200" b="1" dirty="0" smtClean="0">
                <a:solidFill>
                  <a:srgbClr val="800000"/>
                </a:solidFill>
              </a:rPr>
              <a:t>Ziua II</a:t>
            </a:r>
          </a:p>
          <a:p>
            <a:pPr algn="ctr"/>
            <a:endParaRPr lang="en-US" dirty="0"/>
          </a:p>
        </p:txBody>
      </p:sp>
      <p:sp>
        <p:nvSpPr>
          <p:cNvPr id="3" name="Title 2"/>
          <p:cNvSpPr>
            <a:spLocks noGrp="1"/>
          </p:cNvSpPr>
          <p:nvPr>
            <p:ph type="title"/>
          </p:nvPr>
        </p:nvSpPr>
        <p:spPr/>
        <p:txBody>
          <a:bodyPr>
            <a:normAutofit fontScale="90000"/>
          </a:bodyPr>
          <a:lstStyle/>
          <a:p>
            <a:r>
              <a:rPr lang="ro-RO" dirty="0" smtClean="0"/>
              <a:t>Prima întâlnire transnațională</a:t>
            </a:r>
            <a:br>
              <a:rPr lang="ro-RO" dirty="0" smtClean="0"/>
            </a:br>
            <a:r>
              <a:rPr lang="ro-RO" dirty="0" smtClean="0"/>
              <a:t>LETONIA – 21-25 NOIEMBRIE 2016</a:t>
            </a:r>
            <a:endParaRPr lang="en-US" dirty="0"/>
          </a:p>
        </p:txBody>
      </p:sp>
      <p:pic>
        <p:nvPicPr>
          <p:cNvPr id="4" name="Picture 3" descr="dicc81a2-001.jpg"/>
          <p:cNvPicPr>
            <a:picLocks noChangeAspect="1"/>
          </p:cNvPicPr>
          <p:nvPr/>
        </p:nvPicPr>
        <p:blipFill>
          <a:blip r:embed="rId2" cstate="print"/>
          <a:stretch>
            <a:fillRect/>
          </a:stretch>
        </p:blipFill>
        <p:spPr>
          <a:xfrm>
            <a:off x="0" y="2057400"/>
            <a:ext cx="9144000" cy="480060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normAutofit fontScale="85000" lnSpcReduction="10000"/>
          </a:bodyPr>
          <a:lstStyle/>
          <a:p>
            <a:pPr algn="ctr">
              <a:buNone/>
            </a:pPr>
            <a:r>
              <a:rPr lang="ro-RO" sz="3500" b="1" dirty="0" smtClean="0">
                <a:solidFill>
                  <a:srgbClr val="800000"/>
                </a:solidFill>
              </a:rPr>
              <a:t>Ziua III</a:t>
            </a:r>
          </a:p>
          <a:p>
            <a:pPr algn="ctr">
              <a:buNone/>
            </a:pPr>
            <a:endParaRPr lang="ro-RO" sz="3500" b="1" dirty="0" smtClean="0">
              <a:solidFill>
                <a:srgbClr val="800000"/>
              </a:solidFill>
            </a:endParaRPr>
          </a:p>
          <a:p>
            <a:pPr algn="just">
              <a:buNone/>
            </a:pPr>
            <a:r>
              <a:rPr lang="ro-RO" dirty="0" smtClean="0"/>
              <a:t>		În cea de a treia zi a programului Erasmus+ a proiectului</a:t>
            </a:r>
            <a:r>
              <a:rPr lang="en-US" dirty="0" smtClean="0"/>
              <a:t>–</a:t>
            </a:r>
            <a:r>
              <a:rPr lang="en-US" dirty="0" smtClean="0"/>
              <a:t> </a:t>
            </a:r>
            <a:r>
              <a:rPr lang="en-US" dirty="0" smtClean="0">
                <a:hlinkClick r:id="rId2"/>
              </a:rPr>
              <a:t>PIE</a:t>
            </a:r>
            <a:r>
              <a:rPr lang="en-US" dirty="0" smtClean="0"/>
              <a:t>– parent involvement in education – to get sweet </a:t>
            </a:r>
            <a:r>
              <a:rPr lang="en-US" dirty="0" smtClean="0"/>
              <a:t>results</a:t>
            </a:r>
            <a:r>
              <a:rPr lang="ro-RO" dirty="0" smtClean="0"/>
              <a:t> am început activitatea la ora 9</a:t>
            </a:r>
            <a:r>
              <a:rPr lang="en-US" dirty="0" smtClean="0"/>
              <a:t>. </a:t>
            </a:r>
            <a:r>
              <a:rPr lang="ro-RO" dirty="0" smtClean="0"/>
              <a:t>Toți partenerii, împreună cu 27 de elevi ai școlii din Daugavpils am făcut o excursie în împrejurimile</a:t>
            </a:r>
            <a:r>
              <a:rPr lang="en-US" dirty="0" smtClean="0"/>
              <a:t> </a:t>
            </a:r>
            <a:r>
              <a:rPr lang="ro-RO" dirty="0" smtClean="0"/>
              <a:t>orașului Daugavpils</a:t>
            </a:r>
            <a:r>
              <a:rPr lang="en-US" dirty="0" smtClean="0"/>
              <a:t>. </a:t>
            </a:r>
            <a:r>
              <a:rPr lang="ro-RO" dirty="0" smtClean="0"/>
              <a:t>La început am vizitat</a:t>
            </a:r>
            <a:r>
              <a:rPr lang="en-US" dirty="0" smtClean="0"/>
              <a:t> </a:t>
            </a:r>
            <a:r>
              <a:rPr lang="en-US" dirty="0" err="1" smtClean="0">
                <a:hlinkClick r:id="rId3"/>
              </a:rPr>
              <a:t>Aglona</a:t>
            </a:r>
            <a:r>
              <a:rPr lang="en-US" dirty="0" smtClean="0"/>
              <a:t>. </a:t>
            </a:r>
            <a:r>
              <a:rPr lang="en-US" dirty="0" err="1" smtClean="0"/>
              <a:t>Aglona</a:t>
            </a:r>
            <a:r>
              <a:rPr lang="en-US" dirty="0" smtClean="0"/>
              <a:t> </a:t>
            </a:r>
            <a:r>
              <a:rPr lang="ro-RO" dirty="0" smtClean="0"/>
              <a:t>este renumită în Letonia dar și dincolo de granițele sale datorită celei mai importante catedrale catolice din țară,</a:t>
            </a:r>
            <a:r>
              <a:rPr lang="en-US" dirty="0" smtClean="0"/>
              <a:t> </a:t>
            </a:r>
            <a:r>
              <a:rPr lang="en-US" dirty="0" smtClean="0">
                <a:hlinkClick r:id="rId4"/>
              </a:rPr>
              <a:t>Basilica of the </a:t>
            </a:r>
            <a:r>
              <a:rPr lang="en-US" dirty="0" smtClean="0">
                <a:hlinkClick r:id="rId4"/>
              </a:rPr>
              <a:t>Assumption</a:t>
            </a:r>
            <a:r>
              <a:rPr lang="ro-RO" dirty="0" smtClean="0"/>
              <a:t>. Următorul obiectiv a fost în Andrupene, la un muzeu al satului </a:t>
            </a:r>
            <a:r>
              <a:rPr lang="en-US" dirty="0" smtClean="0"/>
              <a:t>“</a:t>
            </a:r>
            <a:r>
              <a:rPr lang="en-US" dirty="0" smtClean="0">
                <a:hlinkClick r:id="rId5"/>
              </a:rPr>
              <a:t>Farmstead </a:t>
            </a:r>
            <a:r>
              <a:rPr lang="en-US" dirty="0" smtClean="0">
                <a:hlinkClick r:id="rId5"/>
              </a:rPr>
              <a:t>of </a:t>
            </a:r>
            <a:r>
              <a:rPr lang="en-US" dirty="0" err="1" smtClean="0">
                <a:hlinkClick r:id="rId5"/>
              </a:rPr>
              <a:t>Andrupene</a:t>
            </a:r>
            <a:r>
              <a:rPr lang="en-US" dirty="0" smtClean="0"/>
              <a:t>”. </a:t>
            </a:r>
            <a:r>
              <a:rPr lang="ro-RO" dirty="0" smtClean="0"/>
              <a:t>Acesta este un complex autentic de case tradiționale letoniene din secolul XIX (început de secol XX).</a:t>
            </a:r>
            <a:r>
              <a:rPr lang="en-US" dirty="0" smtClean="0"/>
              <a:t> </a:t>
            </a:r>
            <a:r>
              <a:rPr lang="ro-RO" dirty="0" smtClean="0"/>
              <a:t>De asemenea am avut oportunitatea de a </a:t>
            </a:r>
            <a:r>
              <a:rPr lang="en-US" dirty="0" err="1" smtClean="0"/>
              <a:t>gusta</a:t>
            </a:r>
            <a:r>
              <a:rPr lang="en-US" dirty="0" smtClean="0"/>
              <a:t> </a:t>
            </a:r>
            <a:r>
              <a:rPr lang="ro-RO" dirty="0" smtClean="0"/>
              <a:t>preparatele bucătăriei tradiționale</a:t>
            </a:r>
            <a:r>
              <a:rPr lang="en-US" dirty="0" smtClean="0"/>
              <a:t> </a:t>
            </a:r>
            <a:r>
              <a:rPr lang="ro-RO" dirty="0" smtClean="0"/>
              <a:t>ale fermierilor letonieni</a:t>
            </a:r>
            <a:r>
              <a:rPr lang="ro-RO" dirty="0" smtClean="0"/>
              <a:t> </a:t>
            </a:r>
            <a:r>
              <a:rPr lang="ro-RO" dirty="0" smtClean="0"/>
              <a:t>și</a:t>
            </a:r>
            <a:r>
              <a:rPr lang="en-US" dirty="0" smtClean="0"/>
              <a:t> </a:t>
            </a:r>
            <a:r>
              <a:rPr lang="ro-RO" dirty="0" smtClean="0"/>
              <a:t>de a ne bucura de dansurile și cântecele unui ansamblu tradițional letonian.</a:t>
            </a:r>
            <a:endParaRPr lang="en-US" dirty="0" smtClean="0"/>
          </a:p>
          <a:p>
            <a:pPr algn="ctr"/>
            <a:endParaRPr lang="en-US" dirty="0"/>
          </a:p>
        </p:txBody>
      </p:sp>
      <p:sp>
        <p:nvSpPr>
          <p:cNvPr id="3" name="Title 2"/>
          <p:cNvSpPr>
            <a:spLocks noGrp="1"/>
          </p:cNvSpPr>
          <p:nvPr>
            <p:ph type="title"/>
          </p:nvPr>
        </p:nvSpPr>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endParaRPr lang="en-US" dirty="0">
              <a:solidFill>
                <a:srgbClr val="8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799" cy="4602163"/>
          </a:xfrm>
        </p:spPr>
        <p:txBody>
          <a:bodyPr/>
          <a:lstStyle/>
          <a:p>
            <a:pPr algn="ctr">
              <a:buNone/>
            </a:pPr>
            <a:r>
              <a:rPr lang="ro-RO" dirty="0" smtClean="0">
                <a:solidFill>
                  <a:srgbClr val="800000"/>
                </a:solidFill>
              </a:rPr>
              <a:t>Ziua III</a:t>
            </a:r>
          </a:p>
          <a:p>
            <a:pPr algn="ctr"/>
            <a:endParaRPr lang="en-US" dirty="0"/>
          </a:p>
        </p:txBody>
      </p:sp>
      <p:sp>
        <p:nvSpPr>
          <p:cNvPr id="3" name="Title 2"/>
          <p:cNvSpPr>
            <a:spLocks noGrp="1"/>
          </p:cNvSpPr>
          <p:nvPr>
            <p:ph type="title"/>
          </p:nvPr>
        </p:nvSpPr>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endParaRPr lang="en-US" dirty="0">
              <a:solidFill>
                <a:srgbClr val="800000"/>
              </a:solidFill>
            </a:endParaRPr>
          </a:p>
        </p:txBody>
      </p:sp>
      <p:pic>
        <p:nvPicPr>
          <p:cNvPr id="4" name="Picture 3" descr="dicc81a3-001.jpg"/>
          <p:cNvPicPr>
            <a:picLocks noChangeAspect="1"/>
          </p:cNvPicPr>
          <p:nvPr/>
        </p:nvPicPr>
        <p:blipFill>
          <a:blip r:embed="rId2" cstate="print"/>
          <a:stretch>
            <a:fillRect/>
          </a:stretch>
        </p:blipFill>
        <p:spPr>
          <a:xfrm>
            <a:off x="0" y="1905000"/>
            <a:ext cx="9144000" cy="49530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normAutofit fontScale="85000" lnSpcReduction="20000"/>
          </a:bodyPr>
          <a:lstStyle/>
          <a:p>
            <a:pPr algn="ctr">
              <a:buNone/>
            </a:pPr>
            <a:r>
              <a:rPr lang="ro-RO" sz="4500" b="1" dirty="0" smtClean="0">
                <a:solidFill>
                  <a:srgbClr val="800000"/>
                </a:solidFill>
              </a:rPr>
              <a:t>Ziua IV</a:t>
            </a:r>
          </a:p>
          <a:p>
            <a:pPr algn="just">
              <a:buNone/>
            </a:pPr>
            <a:endParaRPr lang="ro-RO" sz="2800" b="1" dirty="0" smtClean="0">
              <a:solidFill>
                <a:srgbClr val="800000"/>
              </a:solidFill>
            </a:endParaRPr>
          </a:p>
          <a:p>
            <a:pPr algn="just"/>
            <a:r>
              <a:rPr lang="ro-RO" sz="2800" dirty="0" smtClean="0"/>
              <a:t>Cea de a patra zi a întâlnirii transnaționale a început la ora </a:t>
            </a:r>
            <a:r>
              <a:rPr lang="en-US" sz="2800" dirty="0" smtClean="0"/>
              <a:t>9:30. </a:t>
            </a:r>
            <a:r>
              <a:rPr lang="ro-RO" sz="2800" dirty="0" smtClean="0"/>
              <a:t>Fiecare din noi  a avut oportunitatea de a asista la diverse lecții de Matematică, Fizică, Letoniană, Engleză și Chimie, cu tematică diversă. Lecțiile deschise au fost deosebit de interesante, bine organizate și </a:t>
            </a:r>
            <a:r>
              <a:rPr lang="en-US" sz="2800" dirty="0" smtClean="0"/>
              <a:t>interactive</a:t>
            </a:r>
            <a:r>
              <a:rPr lang="en-US" sz="2800" dirty="0" smtClean="0"/>
              <a:t>. </a:t>
            </a:r>
            <a:r>
              <a:rPr lang="ro-RO" sz="2800" dirty="0" smtClean="0"/>
              <a:t>Profesorii au fost bine pregătiți și politicoși iar elevii calmi și concentrați. </a:t>
            </a:r>
          </a:p>
          <a:p>
            <a:pPr algn="just"/>
            <a:r>
              <a:rPr lang="ro-RO" sz="2800" dirty="0" smtClean="0"/>
              <a:t>Ulterior, am</a:t>
            </a:r>
            <a:r>
              <a:rPr lang="en-US" sz="2800" dirty="0" smtClean="0"/>
              <a:t> </a:t>
            </a:r>
            <a:r>
              <a:rPr lang="ro-RO" sz="2800" dirty="0" smtClean="0"/>
              <a:t>discutat despre diverse aspecte ale proiectului, despre concluziile și interpretarea chestionarelor aplicate în cadrul activității Brown Bag Lunch</a:t>
            </a:r>
            <a:r>
              <a:rPr lang="en-US" sz="2800" dirty="0" smtClean="0"/>
              <a:t> </a:t>
            </a:r>
            <a:r>
              <a:rPr lang="ro-RO" sz="2800" dirty="0" smtClean="0"/>
              <a:t>și despre alegerea logoului proiectului.</a:t>
            </a:r>
            <a:endParaRPr lang="en-US" sz="2800" dirty="0" smtClean="0"/>
          </a:p>
          <a:p>
            <a:pPr algn="ctr">
              <a:buNone/>
            </a:pPr>
            <a:endParaRPr lang="en-US" sz="2800" b="1" dirty="0">
              <a:solidFill>
                <a:srgbClr val="800000"/>
              </a:solidFill>
            </a:endParaRPr>
          </a:p>
        </p:txBody>
      </p:sp>
      <p:sp>
        <p:nvSpPr>
          <p:cNvPr id="3" name="Title 2"/>
          <p:cNvSpPr>
            <a:spLocks noGrp="1"/>
          </p:cNvSpPr>
          <p:nvPr>
            <p:ph type="title"/>
          </p:nvPr>
        </p:nvSpPr>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endParaRPr lang="en-US" dirty="0">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normAutofit/>
          </a:bodyPr>
          <a:lstStyle/>
          <a:p>
            <a:pPr algn="ctr">
              <a:buNone/>
            </a:pPr>
            <a:r>
              <a:rPr lang="ro-RO" sz="2800" b="1" dirty="0" smtClean="0">
                <a:solidFill>
                  <a:srgbClr val="800000"/>
                </a:solidFill>
              </a:rPr>
              <a:t>Ziua IV</a:t>
            </a:r>
            <a:endParaRPr lang="en-US" sz="2800" b="1" dirty="0">
              <a:solidFill>
                <a:srgbClr val="800000"/>
              </a:solidFill>
            </a:endParaRPr>
          </a:p>
        </p:txBody>
      </p:sp>
      <p:sp>
        <p:nvSpPr>
          <p:cNvPr id="3" name="Title 2"/>
          <p:cNvSpPr>
            <a:spLocks noGrp="1"/>
          </p:cNvSpPr>
          <p:nvPr>
            <p:ph type="title"/>
          </p:nvPr>
        </p:nvSpPr>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endParaRPr lang="en-US" dirty="0">
              <a:solidFill>
                <a:srgbClr val="800000"/>
              </a:solidFill>
            </a:endParaRPr>
          </a:p>
        </p:txBody>
      </p:sp>
      <p:pic>
        <p:nvPicPr>
          <p:cNvPr id="4" name="Picture 3" descr="dc3ada-4.jpg"/>
          <p:cNvPicPr>
            <a:picLocks noChangeAspect="1"/>
          </p:cNvPicPr>
          <p:nvPr/>
        </p:nvPicPr>
        <p:blipFill>
          <a:blip r:embed="rId2" cstate="print"/>
          <a:stretch>
            <a:fillRect/>
          </a:stretch>
        </p:blipFill>
        <p:spPr>
          <a:xfrm>
            <a:off x="0" y="2286000"/>
            <a:ext cx="9144000" cy="457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800000"/>
                </a:solidFill>
              </a:rPr>
              <a:t>                      Noi suntem...</a:t>
            </a:r>
            <a:endParaRPr lang="en-US" b="1" dirty="0">
              <a:solidFill>
                <a:srgbClr val="800000"/>
              </a:solidFill>
            </a:endParaRPr>
          </a:p>
        </p:txBody>
      </p:sp>
      <p:sp>
        <p:nvSpPr>
          <p:cNvPr id="4" name="Content Placeholder 3"/>
          <p:cNvSpPr>
            <a:spLocks noGrp="1"/>
          </p:cNvSpPr>
          <p:nvPr>
            <p:ph sz="quarter" idx="14"/>
          </p:nvPr>
        </p:nvSpPr>
        <p:spPr>
          <a:xfrm>
            <a:off x="6858000" y="2667000"/>
            <a:ext cx="1981200" cy="3459480"/>
          </a:xfrm>
        </p:spPr>
        <p:txBody>
          <a:bodyPr/>
          <a:lstStyle/>
          <a:p>
            <a:r>
              <a:rPr lang="en-US" b="1" dirty="0" smtClean="0">
                <a:solidFill>
                  <a:srgbClr val="FF0000"/>
                </a:solidFill>
              </a:rPr>
              <a:t>Turcia</a:t>
            </a:r>
          </a:p>
          <a:p>
            <a:r>
              <a:rPr lang="en-US" b="1" dirty="0" smtClean="0">
                <a:solidFill>
                  <a:schemeClr val="accent3">
                    <a:lumMod val="75000"/>
                  </a:schemeClr>
                </a:solidFill>
              </a:rPr>
              <a:t>Rom</a:t>
            </a:r>
            <a:r>
              <a:rPr lang="ro-RO" b="1" dirty="0" smtClean="0">
                <a:solidFill>
                  <a:schemeClr val="accent3">
                    <a:lumMod val="75000"/>
                  </a:schemeClr>
                </a:solidFill>
              </a:rPr>
              <a:t>â</a:t>
            </a:r>
            <a:r>
              <a:rPr lang="en-US" b="1" dirty="0" smtClean="0">
                <a:solidFill>
                  <a:schemeClr val="accent3">
                    <a:lumMod val="75000"/>
                  </a:schemeClr>
                </a:solidFill>
              </a:rPr>
              <a:t>nia</a:t>
            </a:r>
            <a:endParaRPr lang="en-US" b="1" dirty="0" smtClean="0">
              <a:solidFill>
                <a:schemeClr val="accent3">
                  <a:lumMod val="75000"/>
                </a:schemeClr>
              </a:solidFill>
            </a:endParaRPr>
          </a:p>
          <a:p>
            <a:r>
              <a:rPr lang="en-US" b="1" dirty="0" smtClean="0">
                <a:solidFill>
                  <a:schemeClr val="bg2">
                    <a:lumMod val="50000"/>
                  </a:schemeClr>
                </a:solidFill>
              </a:rPr>
              <a:t>Grecia</a:t>
            </a:r>
          </a:p>
          <a:p>
            <a:r>
              <a:rPr lang="en-US" b="1" dirty="0" smtClean="0">
                <a:solidFill>
                  <a:srgbClr val="FFFF00"/>
                </a:solidFill>
              </a:rPr>
              <a:t>Spania</a:t>
            </a:r>
          </a:p>
          <a:p>
            <a:r>
              <a:rPr lang="en-US" b="1" dirty="0">
                <a:solidFill>
                  <a:srgbClr val="7030A0"/>
                </a:solidFill>
              </a:rPr>
              <a:t>L</a:t>
            </a:r>
            <a:r>
              <a:rPr lang="en-US" b="1" dirty="0" smtClean="0">
                <a:solidFill>
                  <a:srgbClr val="7030A0"/>
                </a:solidFill>
              </a:rPr>
              <a:t>etonia</a:t>
            </a:r>
          </a:p>
          <a:p>
            <a:r>
              <a:rPr lang="en-US" b="1" dirty="0" smtClean="0">
                <a:solidFill>
                  <a:srgbClr val="CE812C"/>
                </a:solidFill>
              </a:rPr>
              <a:t>Portugalia</a:t>
            </a:r>
          </a:p>
          <a:p>
            <a:r>
              <a:rPr lang="en-US" b="1" dirty="0" smtClean="0">
                <a:solidFill>
                  <a:srgbClr val="FE62C6"/>
                </a:solidFill>
              </a:rPr>
              <a:t>Polonia</a:t>
            </a:r>
          </a:p>
        </p:txBody>
      </p:sp>
      <p:pic>
        <p:nvPicPr>
          <p:cNvPr id="10" name="Content Placeholder 9"/>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676274" y="2438400"/>
            <a:ext cx="5038725" cy="3353514"/>
          </a:xfrm>
        </p:spPr>
      </p:pic>
      <p:cxnSp>
        <p:nvCxnSpPr>
          <p:cNvPr id="12" name="Straight Arrow Connector 11"/>
          <p:cNvCxnSpPr/>
          <p:nvPr/>
        </p:nvCxnSpPr>
        <p:spPr>
          <a:xfrm flipV="1">
            <a:off x="5105400" y="2971800"/>
            <a:ext cx="1600200" cy="22098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4343400" y="3352800"/>
            <a:ext cx="2438400" cy="11430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V="1">
            <a:off x="4267200" y="3810000"/>
            <a:ext cx="2590800" cy="1371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flipV="1">
            <a:off x="2133600" y="4267200"/>
            <a:ext cx="4648200" cy="914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1752600" y="5105400"/>
            <a:ext cx="5029200" cy="762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4267200" y="3657600"/>
            <a:ext cx="2590800" cy="990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733800" y="4013379"/>
            <a:ext cx="3048000" cy="14859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5263" y="228601"/>
            <a:ext cx="2624138" cy="20623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8015504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686799" cy="4373563"/>
          </a:xfrm>
        </p:spPr>
        <p:txBody>
          <a:bodyPr>
            <a:normAutofit fontScale="92500" lnSpcReduction="10000"/>
          </a:bodyPr>
          <a:lstStyle/>
          <a:p>
            <a:pPr algn="ctr">
              <a:buNone/>
            </a:pPr>
            <a:r>
              <a:rPr lang="ro-RO" sz="2800" b="1" dirty="0" smtClean="0">
                <a:solidFill>
                  <a:srgbClr val="800000"/>
                </a:solidFill>
              </a:rPr>
              <a:t>Ziua V</a:t>
            </a:r>
          </a:p>
          <a:p>
            <a:pPr algn="just">
              <a:buNone/>
            </a:pPr>
            <a:r>
              <a:rPr lang="ro-RO" sz="2800" dirty="0" smtClean="0"/>
              <a:t>		În ultima zi a întâlnirii transnaționale din Daugavpils, Letonia am evaluat activitățile desfășurate în cadrul acesteia. Am concluzionat că obiectivele întâlnirii au fost atinse. Tot în această ultimă zi am primit certificatele de participare în cadrul unei ceremonii foarte frumoase.</a:t>
            </a:r>
          </a:p>
          <a:p>
            <a:pPr algn="just">
              <a:buNone/>
            </a:pPr>
            <a:r>
              <a:rPr lang="ro-RO" sz="2800" dirty="0" smtClean="0"/>
              <a:t>		În partea a doua a zilei am vizitat muzeul</a:t>
            </a:r>
            <a:r>
              <a:rPr lang="en-US" sz="2800" dirty="0" smtClean="0"/>
              <a:t> </a:t>
            </a:r>
            <a:r>
              <a:rPr lang="en-US" sz="2800" dirty="0" smtClean="0">
                <a:hlinkClick r:id="rId2"/>
              </a:rPr>
              <a:t>M</a:t>
            </a:r>
            <a:r>
              <a:rPr lang="ro-RO" sz="2800" dirty="0" smtClean="0">
                <a:hlinkClick r:id="rId2"/>
              </a:rPr>
              <a:t>ark</a:t>
            </a:r>
            <a:r>
              <a:rPr lang="en-US" sz="2800" dirty="0" smtClean="0">
                <a:hlinkClick r:id="rId2"/>
              </a:rPr>
              <a:t> </a:t>
            </a:r>
            <a:r>
              <a:rPr lang="en-US" sz="2800" dirty="0" smtClean="0">
                <a:hlinkClick r:id="rId2"/>
              </a:rPr>
              <a:t>Rothko Art Centre</a:t>
            </a:r>
            <a:r>
              <a:rPr lang="en-US" sz="2800" dirty="0" smtClean="0"/>
              <a:t> </a:t>
            </a:r>
            <a:r>
              <a:rPr lang="ro-RO" sz="2800" dirty="0" smtClean="0"/>
              <a:t>î</a:t>
            </a:r>
            <a:r>
              <a:rPr lang="en-US" sz="2800" dirty="0" smtClean="0"/>
              <a:t>n</a:t>
            </a:r>
            <a:r>
              <a:rPr lang="en-US" sz="2800" dirty="0" smtClean="0"/>
              <a:t> </a:t>
            </a:r>
            <a:r>
              <a:rPr lang="en-US" sz="2800" dirty="0" smtClean="0">
                <a:hlinkClick r:id="rId3"/>
              </a:rPr>
              <a:t>fort</a:t>
            </a:r>
            <a:r>
              <a:rPr lang="ro-RO" sz="2800" dirty="0" smtClean="0">
                <a:hlinkClick r:id="rId3"/>
              </a:rPr>
              <a:t>ăreața</a:t>
            </a:r>
            <a:r>
              <a:rPr lang="en-US" sz="2800" dirty="0" smtClean="0">
                <a:hlinkClick r:id="rId3"/>
              </a:rPr>
              <a:t> </a:t>
            </a:r>
            <a:r>
              <a:rPr lang="ro-RO" sz="2800" dirty="0" smtClean="0">
                <a:hlinkClick r:id="rId3"/>
              </a:rPr>
              <a:t>orașului</a:t>
            </a:r>
            <a:r>
              <a:rPr lang="en-US" sz="2800" dirty="0" smtClean="0">
                <a:hlinkClick r:id="rId3"/>
              </a:rPr>
              <a:t> </a:t>
            </a:r>
            <a:r>
              <a:rPr lang="en-US" sz="2800" dirty="0" smtClean="0">
                <a:hlinkClick r:id="rId3"/>
              </a:rPr>
              <a:t>Daugavpils</a:t>
            </a:r>
            <a:r>
              <a:rPr lang="en-US" sz="2800" dirty="0" smtClean="0"/>
              <a:t>. </a:t>
            </a:r>
            <a:r>
              <a:rPr lang="ro-RO" sz="2800" dirty="0" smtClean="0"/>
              <a:t>Este unicul loc din Europa de Est în care pot fi văzute lucrările originale ale lui </a:t>
            </a:r>
            <a:r>
              <a:rPr lang="en-US" sz="2800" dirty="0" smtClean="0">
                <a:hlinkClick r:id="rId4"/>
              </a:rPr>
              <a:t>Mark </a:t>
            </a:r>
            <a:r>
              <a:rPr lang="en-US" sz="2800" dirty="0" smtClean="0">
                <a:hlinkClick r:id="rId4"/>
              </a:rPr>
              <a:t>Rothko</a:t>
            </a:r>
            <a:r>
              <a:rPr lang="en-US" sz="2800" dirty="0" smtClean="0"/>
              <a:t>, </a:t>
            </a:r>
            <a:r>
              <a:rPr lang="ro-RO" sz="2800" dirty="0" smtClean="0"/>
              <a:t>dar și o expoziție de rochii și accesorii din perioada Victoriană.</a:t>
            </a:r>
            <a:endParaRPr lang="en-US" sz="2800" dirty="0" smtClean="0"/>
          </a:p>
          <a:p>
            <a:pPr algn="ctr">
              <a:buNone/>
            </a:pPr>
            <a:endParaRPr lang="en-US" sz="2800" b="1" dirty="0">
              <a:solidFill>
                <a:srgbClr val="800000"/>
              </a:solidFill>
            </a:endParaRPr>
          </a:p>
        </p:txBody>
      </p:sp>
      <p:sp>
        <p:nvSpPr>
          <p:cNvPr id="3" name="Title 2"/>
          <p:cNvSpPr>
            <a:spLocks noGrp="1"/>
          </p:cNvSpPr>
          <p:nvPr>
            <p:ph type="title"/>
          </p:nvPr>
        </p:nvSpPr>
        <p:spPr/>
        <p:txBody>
          <a:bodyPr>
            <a:normAutofit fontScale="90000"/>
          </a:bodyPr>
          <a:lstStyle/>
          <a:p>
            <a:r>
              <a:rPr lang="ro-RO" dirty="0" smtClean="0">
                <a:solidFill>
                  <a:srgbClr val="800000"/>
                </a:solidFill>
              </a:rPr>
              <a:t>Prima întâlnire transnațională</a:t>
            </a:r>
            <a:br>
              <a:rPr lang="ro-RO" dirty="0" smtClean="0">
                <a:solidFill>
                  <a:srgbClr val="800000"/>
                </a:solidFill>
              </a:rPr>
            </a:br>
            <a:r>
              <a:rPr lang="ro-RO" dirty="0" smtClean="0">
                <a:solidFill>
                  <a:srgbClr val="800000"/>
                </a:solidFill>
              </a:rPr>
              <a:t>LETONIA – 21-25 NOIEMBRIE 2016</a:t>
            </a:r>
            <a:endParaRPr lang="en-US" dirty="0">
              <a:solidFill>
                <a:srgbClr val="8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514600"/>
            <a:ext cx="8686800" cy="3611563"/>
          </a:xfrm>
        </p:spPr>
        <p:txBody>
          <a:bodyPr>
            <a:normAutofit fontScale="92500" lnSpcReduction="20000"/>
          </a:bodyPr>
          <a:lstStyle/>
          <a:p>
            <a:pPr lvl="1" algn="just">
              <a:buNone/>
            </a:pPr>
            <a:r>
              <a:rPr lang="ro-RO" dirty="0" smtClean="0"/>
              <a:t>		Deși suntem abia în cea de a treia lună a proiectul, deja putem spune că am făcut pași semnificativi în direcția atingerii obiectivelor:</a:t>
            </a:r>
          </a:p>
          <a:p>
            <a:pPr lvl="1" algn="just"/>
            <a:r>
              <a:rPr lang="ro-RO" dirty="0" smtClean="0"/>
              <a:t>Atât părinții cât și elevii se simt luați în considerare, încep să înțeleagă importanța actului educațional, conștientizează că rezultatele lor nu sunt importante doar pentru ei ci și pentru familiile lor, pentru viitorul lor dar și pentru noi, profesorii lor... În fapt, încep să înțeleagă că principalul motiv pentru care noi ne-am ales această profesie, pentru care suntem zilnic acolo pentru ei este că </a:t>
            </a:r>
            <a:r>
              <a:rPr lang="ro-RO" b="1" dirty="0" smtClean="0"/>
              <a:t>ne pasă </a:t>
            </a:r>
            <a:r>
              <a:rPr lang="ro-RO" dirty="0" smtClean="0"/>
              <a:t>cu adevărat.</a:t>
            </a:r>
          </a:p>
          <a:p>
            <a:pPr lvl="1" algn="just"/>
            <a:r>
              <a:rPr lang="ro-RO" dirty="0" smtClean="0"/>
              <a:t>Conștientizarea acestui fapt atrage după sine implicarea lor și progresul educațional și emoțional al lor, al părinților lor și, de ce nu, al nostru.</a:t>
            </a:r>
          </a:p>
          <a:p>
            <a:pPr lvl="1" algn="just"/>
            <a:endParaRPr lang="ro-RO" dirty="0" smtClean="0"/>
          </a:p>
          <a:p>
            <a:pPr lvl="1" algn="ctr">
              <a:buNone/>
            </a:pPr>
            <a:r>
              <a:rPr lang="ro-RO" dirty="0" smtClean="0"/>
              <a:t>Mulțumim pentru atenție!</a:t>
            </a:r>
            <a:endParaRPr lang="en-US" dirty="0"/>
          </a:p>
        </p:txBody>
      </p:sp>
      <p:sp>
        <p:nvSpPr>
          <p:cNvPr id="3" name="Title 2"/>
          <p:cNvSpPr>
            <a:spLocks noGrp="1"/>
          </p:cNvSpPr>
          <p:nvPr>
            <p:ph type="title"/>
          </p:nvPr>
        </p:nvSpPr>
        <p:spPr/>
        <p:txBody>
          <a:bodyPr/>
          <a:lstStyle/>
          <a:p>
            <a:r>
              <a:rPr lang="ro-RO" b="1" dirty="0" smtClean="0">
                <a:solidFill>
                  <a:srgbClr val="800000"/>
                </a:solidFill>
              </a:rPr>
              <a:t>Concluzii...</a:t>
            </a:r>
            <a:endParaRPr lang="en-US" b="1" dirty="0">
              <a:solidFill>
                <a:srgbClr val="8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800000"/>
                </a:solidFill>
              </a:rPr>
              <a:t>NOI SUNTEM....</a:t>
            </a:r>
            <a:endParaRPr lang="en-US" b="1" dirty="0">
              <a:solidFill>
                <a:srgbClr val="80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447800"/>
            <a:ext cx="8686800" cy="467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1204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610600" cy="5211763"/>
          </a:xfrm>
        </p:spPr>
        <p:txBody>
          <a:bodyPr>
            <a:normAutofit lnSpcReduction="10000"/>
          </a:bodyPr>
          <a:lstStyle/>
          <a:p>
            <a:pPr algn="ctr"/>
            <a:endParaRPr lang="ro-RO" b="1" dirty="0" smtClean="0">
              <a:solidFill>
                <a:srgbClr val="800000"/>
              </a:solidFill>
              <a:latin typeface="Arabic Typesetting" pitchFamily="66" charset="-78"/>
              <a:cs typeface="Arabic Typesetting" pitchFamily="66" charset="-78"/>
            </a:endParaRPr>
          </a:p>
          <a:p>
            <a:pPr algn="ctr"/>
            <a:endParaRPr lang="ro-RO" b="1" dirty="0" smtClean="0">
              <a:solidFill>
                <a:srgbClr val="800000"/>
              </a:solidFill>
              <a:latin typeface="Arabic Typesetting" pitchFamily="66" charset="-78"/>
              <a:cs typeface="Arabic Typesetting" pitchFamily="66" charset="-78"/>
            </a:endParaRPr>
          </a:p>
          <a:p>
            <a:pPr algn="ctr"/>
            <a:endParaRPr lang="ro-RO" b="1" dirty="0" smtClean="0">
              <a:solidFill>
                <a:srgbClr val="800000"/>
              </a:solidFill>
              <a:latin typeface="Arabic Typesetting" pitchFamily="66" charset="-78"/>
              <a:cs typeface="Arabic Typesetting" pitchFamily="66" charset="-78"/>
            </a:endParaRPr>
          </a:p>
          <a:p>
            <a:pPr algn="ctr"/>
            <a:r>
              <a:rPr lang="en-US" b="1" dirty="0" smtClean="0">
                <a:solidFill>
                  <a:srgbClr val="800000"/>
                </a:solidFill>
                <a:latin typeface="Arabic Typesetting" pitchFamily="66" charset="-78"/>
                <a:cs typeface="Arabic Typesetting" pitchFamily="66" charset="-78"/>
              </a:rPr>
              <a:t>PROMOVAREA </a:t>
            </a:r>
            <a:r>
              <a:rPr lang="en-US" b="1" dirty="0" smtClean="0">
                <a:solidFill>
                  <a:srgbClr val="800000"/>
                </a:solidFill>
                <a:latin typeface="Arabic Typesetting" pitchFamily="66" charset="-78"/>
                <a:cs typeface="Arabic Typesetting" pitchFamily="66" charset="-78"/>
              </a:rPr>
              <a:t>VALORILOR EUROPENE</a:t>
            </a:r>
          </a:p>
          <a:p>
            <a:r>
              <a:rPr lang="en-US" b="1" dirty="0" smtClean="0">
                <a:solidFill>
                  <a:srgbClr val="800000"/>
                </a:solidFill>
                <a:latin typeface="Arabic Typesetting" pitchFamily="66" charset="-78"/>
                <a:cs typeface="Arabic Typesetting" pitchFamily="66" charset="-78"/>
              </a:rPr>
              <a:t>SCHIMBUL DE </a:t>
            </a:r>
            <a:r>
              <a:rPr lang="en-US" b="1" dirty="0" smtClean="0">
                <a:solidFill>
                  <a:srgbClr val="800000"/>
                </a:solidFill>
                <a:latin typeface="Arabic Typesetting" pitchFamily="66" charset="-78"/>
                <a:cs typeface="Arabic Typesetting" pitchFamily="66" charset="-78"/>
              </a:rPr>
              <a:t>INFORMA</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II </a:t>
            </a:r>
            <a:r>
              <a:rPr lang="ro-RO" b="1" dirty="0" smtClean="0">
                <a:solidFill>
                  <a:srgbClr val="800000"/>
                </a:solidFill>
                <a:latin typeface="Arabic Typesetting" pitchFamily="66" charset="-78"/>
                <a:cs typeface="Arabic Typesetting" pitchFamily="66" charset="-78"/>
              </a:rPr>
              <a:t>Ș</a:t>
            </a:r>
            <a:r>
              <a:rPr lang="en-US" b="1" dirty="0" smtClean="0">
                <a:solidFill>
                  <a:srgbClr val="800000"/>
                </a:solidFill>
                <a:latin typeface="Arabic Typesetting" pitchFamily="66" charset="-78"/>
                <a:cs typeface="Arabic Typesetting" pitchFamily="66" charset="-78"/>
              </a:rPr>
              <a:t>I EXPERIEN</a:t>
            </a:r>
            <a:r>
              <a:rPr lang="ro-RO" sz="1600" b="1" dirty="0" smtClean="0">
                <a:solidFill>
                  <a:srgbClr val="800000"/>
                </a:solidFill>
                <a:latin typeface="Arabic Typesetting" pitchFamily="66" charset="-78"/>
                <a:cs typeface="Arabic Typesetting" pitchFamily="66" charset="-78"/>
              </a:rPr>
              <a:t>Ț</a:t>
            </a:r>
            <a:r>
              <a:rPr lang="ro-RO" b="1" dirty="0" smtClean="0">
                <a:solidFill>
                  <a:srgbClr val="800000"/>
                </a:solidFill>
                <a:latin typeface="Arabic Typesetting" pitchFamily="66" charset="-78"/>
                <a:cs typeface="Arabic Typesetting" pitchFamily="66" charset="-78"/>
              </a:rPr>
              <a:t>Ă</a:t>
            </a:r>
            <a:endParaRPr lang="en-US" b="1" dirty="0" smtClean="0">
              <a:solidFill>
                <a:srgbClr val="800000"/>
              </a:solidFill>
              <a:latin typeface="Arabic Typesetting" pitchFamily="66" charset="-78"/>
              <a:cs typeface="Arabic Typesetting" pitchFamily="66" charset="-78"/>
            </a:endParaRPr>
          </a:p>
          <a:p>
            <a:pPr algn="r"/>
            <a:r>
              <a:rPr lang="en-US" b="1" dirty="0" smtClean="0">
                <a:solidFill>
                  <a:srgbClr val="800000"/>
                </a:solidFill>
                <a:latin typeface="Arabic Typesetting" pitchFamily="66" charset="-78"/>
                <a:cs typeface="Arabic Typesetting" pitchFamily="66" charset="-78"/>
              </a:rPr>
              <a:t>IMPLICAREA </a:t>
            </a:r>
            <a:r>
              <a:rPr lang="en-US" b="1" dirty="0" smtClean="0">
                <a:solidFill>
                  <a:srgbClr val="800000"/>
                </a:solidFill>
                <a:latin typeface="Arabic Typesetting" pitchFamily="66" charset="-78"/>
                <a:cs typeface="Arabic Typesetting" pitchFamily="66" charset="-78"/>
              </a:rPr>
              <a:t>P</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RIN</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ILOR </a:t>
            </a:r>
            <a:r>
              <a:rPr lang="ro-RO" b="1" dirty="0" smtClean="0">
                <a:solidFill>
                  <a:srgbClr val="800000"/>
                </a:solidFill>
                <a:latin typeface="Arabic Typesetting" pitchFamily="66" charset="-78"/>
                <a:cs typeface="Arabic Typesetting" pitchFamily="66" charset="-78"/>
              </a:rPr>
              <a:t>Î</a:t>
            </a:r>
            <a:r>
              <a:rPr lang="en-US" b="1" dirty="0" smtClean="0">
                <a:solidFill>
                  <a:srgbClr val="800000"/>
                </a:solidFill>
                <a:latin typeface="Arabic Typesetting" pitchFamily="66" charset="-78"/>
                <a:cs typeface="Arabic Typesetting" pitchFamily="66" charset="-78"/>
              </a:rPr>
              <a:t>N </a:t>
            </a:r>
            <a:r>
              <a:rPr lang="en-US" b="1" dirty="0" smtClean="0">
                <a:solidFill>
                  <a:srgbClr val="800000"/>
                </a:solidFill>
                <a:latin typeface="Arabic Typesetting" pitchFamily="66" charset="-78"/>
                <a:cs typeface="Arabic Typesetting" pitchFamily="66" charset="-78"/>
              </a:rPr>
              <a:t>ACTUL </a:t>
            </a:r>
            <a:r>
              <a:rPr lang="en-US" b="1" dirty="0" smtClean="0">
                <a:solidFill>
                  <a:srgbClr val="800000"/>
                </a:solidFill>
                <a:latin typeface="Arabic Typesetting" pitchFamily="66" charset="-78"/>
                <a:cs typeface="Arabic Typesetting" pitchFamily="66" charset="-78"/>
              </a:rPr>
              <a:t>EDUCA</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IONAL</a:t>
            </a:r>
            <a:endParaRPr lang="en-US" b="1" dirty="0" smtClean="0">
              <a:solidFill>
                <a:srgbClr val="800000"/>
              </a:solidFill>
              <a:latin typeface="Arabic Typesetting" pitchFamily="66" charset="-78"/>
              <a:cs typeface="Arabic Typesetting" pitchFamily="66" charset="-78"/>
            </a:endParaRPr>
          </a:p>
          <a:p>
            <a:r>
              <a:rPr lang="ro-RO" b="1" dirty="0" smtClean="0">
                <a:solidFill>
                  <a:srgbClr val="800000"/>
                </a:solidFill>
                <a:latin typeface="Arabic Typesetting" pitchFamily="66" charset="-78"/>
                <a:cs typeface="Arabic Typesetting" pitchFamily="66" charset="-78"/>
              </a:rPr>
              <a:t>Î</a:t>
            </a:r>
            <a:r>
              <a:rPr lang="en-US" b="1" dirty="0" smtClean="0">
                <a:solidFill>
                  <a:srgbClr val="800000"/>
                </a:solidFill>
                <a:latin typeface="Arabic Typesetting" pitchFamily="66" charset="-78"/>
                <a:cs typeface="Arabic Typesetting" pitchFamily="66" charset="-78"/>
              </a:rPr>
              <a:t>MBUN</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T</a:t>
            </a:r>
            <a:r>
              <a:rPr lang="ro-RO" b="1" dirty="0" smtClean="0">
                <a:solidFill>
                  <a:srgbClr val="800000"/>
                </a:solidFill>
                <a:latin typeface="Arabic Typesetting" pitchFamily="66" charset="-78"/>
                <a:cs typeface="Arabic Typesetting" pitchFamily="66" charset="-78"/>
              </a:rPr>
              <a:t>Ă</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IREA RELA</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IILOR </a:t>
            </a:r>
            <a:r>
              <a:rPr lang="ro-RO" b="1" dirty="0" smtClean="0">
                <a:solidFill>
                  <a:srgbClr val="800000"/>
                </a:solidFill>
                <a:latin typeface="Arabic Typesetting" pitchFamily="66" charset="-78"/>
                <a:cs typeface="Arabic Typesetting" pitchFamily="66" charset="-78"/>
              </a:rPr>
              <a:t>Ș</a:t>
            </a:r>
            <a:r>
              <a:rPr lang="en-US" b="1" dirty="0" smtClean="0">
                <a:solidFill>
                  <a:srgbClr val="800000"/>
                </a:solidFill>
                <a:latin typeface="Arabic Typesetting" pitchFamily="66" charset="-78"/>
                <a:cs typeface="Arabic Typesetting" pitchFamily="66" charset="-78"/>
              </a:rPr>
              <a:t>COAL</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-FAMILIE-ELEV</a:t>
            </a:r>
            <a:endParaRPr lang="en-US" b="1" dirty="0" smtClean="0">
              <a:solidFill>
                <a:srgbClr val="800000"/>
              </a:solidFill>
              <a:latin typeface="Arabic Typesetting" pitchFamily="66" charset="-78"/>
              <a:cs typeface="Arabic Typesetting" pitchFamily="66" charset="-78"/>
            </a:endParaRPr>
          </a:p>
          <a:p>
            <a:pPr algn="r"/>
            <a:r>
              <a:rPr lang="en-US" b="1" dirty="0" smtClean="0">
                <a:solidFill>
                  <a:srgbClr val="800000"/>
                </a:solidFill>
                <a:latin typeface="Arabic Typesetting" pitchFamily="66" charset="-78"/>
                <a:cs typeface="Arabic Typesetting" pitchFamily="66" charset="-78"/>
              </a:rPr>
              <a:t>ELIMINAREA </a:t>
            </a:r>
            <a:r>
              <a:rPr lang="en-US" b="1" dirty="0" smtClean="0">
                <a:solidFill>
                  <a:srgbClr val="800000"/>
                </a:solidFill>
                <a:latin typeface="Arabic Typesetting" pitchFamily="66" charset="-78"/>
                <a:cs typeface="Arabic Typesetting" pitchFamily="66" charset="-78"/>
              </a:rPr>
              <a:t>PREJUDEC</a:t>
            </a:r>
            <a:r>
              <a:rPr lang="ro-RO" b="1" dirty="0" smtClean="0">
                <a:solidFill>
                  <a:srgbClr val="800000"/>
                </a:solidFill>
                <a:latin typeface="Arabic Typesetting" pitchFamily="66" charset="-78"/>
                <a:cs typeface="Arabic Typesetting" pitchFamily="66" charset="-78"/>
              </a:rPr>
              <a:t>Ă</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ILOR </a:t>
            </a:r>
            <a:r>
              <a:rPr lang="en-US" b="1" dirty="0" smtClean="0">
                <a:solidFill>
                  <a:srgbClr val="800000"/>
                </a:solidFill>
                <a:latin typeface="Arabic Typesetting" pitchFamily="66" charset="-78"/>
                <a:cs typeface="Arabic Typesetting" pitchFamily="66" charset="-78"/>
              </a:rPr>
              <a:t>ASUPRA </a:t>
            </a:r>
            <a:r>
              <a:rPr lang="en-US" b="1" dirty="0" smtClean="0">
                <a:solidFill>
                  <a:srgbClr val="800000"/>
                </a:solidFill>
                <a:latin typeface="Arabic Typesetting" pitchFamily="66" charset="-78"/>
                <a:cs typeface="Arabic Typesetting" pitchFamily="66" charset="-78"/>
              </a:rPr>
              <a:t>ACTIVIT</a:t>
            </a:r>
            <a:r>
              <a:rPr lang="ro-RO" b="1" dirty="0" smtClean="0">
                <a:solidFill>
                  <a:srgbClr val="800000"/>
                </a:solidFill>
                <a:latin typeface="Arabic Typesetting" pitchFamily="66" charset="-78"/>
                <a:cs typeface="Arabic Typesetting" pitchFamily="66" charset="-78"/>
              </a:rPr>
              <a:t>Ă</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ILOR </a:t>
            </a:r>
            <a:r>
              <a:rPr lang="ro-RO" b="1" dirty="0" smtClean="0">
                <a:solidFill>
                  <a:srgbClr val="800000"/>
                </a:solidFill>
                <a:latin typeface="Arabic Typesetting" pitchFamily="66" charset="-78"/>
                <a:cs typeface="Arabic Typesetting" pitchFamily="66" charset="-78"/>
              </a:rPr>
              <a:t>Ș</a:t>
            </a:r>
            <a:r>
              <a:rPr lang="en-US" b="1" dirty="0" smtClean="0">
                <a:solidFill>
                  <a:srgbClr val="800000"/>
                </a:solidFill>
                <a:latin typeface="Arabic Typesetting" pitchFamily="66" charset="-78"/>
                <a:cs typeface="Arabic Typesetting" pitchFamily="66" charset="-78"/>
              </a:rPr>
              <a:t>COLARE</a:t>
            </a:r>
            <a:endParaRPr lang="en-US" b="1" dirty="0" smtClean="0">
              <a:solidFill>
                <a:srgbClr val="800000"/>
              </a:solidFill>
              <a:latin typeface="Arabic Typesetting" pitchFamily="66" charset="-78"/>
              <a:cs typeface="Arabic Typesetting" pitchFamily="66" charset="-78"/>
            </a:endParaRPr>
          </a:p>
          <a:p>
            <a:r>
              <a:rPr lang="en-US" b="1" dirty="0" smtClean="0">
                <a:solidFill>
                  <a:srgbClr val="800000"/>
                </a:solidFill>
                <a:latin typeface="Arabic Typesetting" pitchFamily="66" charset="-78"/>
                <a:cs typeface="Arabic Typesetting" pitchFamily="66" charset="-78"/>
              </a:rPr>
              <a:t>DEZVOLTAREA </a:t>
            </a:r>
            <a:r>
              <a:rPr lang="en-US" b="1" dirty="0" smtClean="0">
                <a:solidFill>
                  <a:srgbClr val="800000"/>
                </a:solidFill>
                <a:latin typeface="Arabic Typesetting" pitchFamily="66" charset="-78"/>
                <a:cs typeface="Arabic Typesetting" pitchFamily="66" charset="-78"/>
              </a:rPr>
              <a:t>PERSONAL</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 </a:t>
            </a:r>
            <a:r>
              <a:rPr lang="ro-RO" b="1" dirty="0" smtClean="0">
                <a:solidFill>
                  <a:srgbClr val="800000"/>
                </a:solidFill>
                <a:latin typeface="Arabic Typesetting" pitchFamily="66" charset="-78"/>
                <a:cs typeface="Arabic Typesetting" pitchFamily="66" charset="-78"/>
              </a:rPr>
              <a:t>Ș</a:t>
            </a:r>
            <a:r>
              <a:rPr lang="en-US" b="1" dirty="0" smtClean="0">
                <a:solidFill>
                  <a:srgbClr val="800000"/>
                </a:solidFill>
                <a:latin typeface="Arabic Typesetting" pitchFamily="66" charset="-78"/>
                <a:cs typeface="Arabic Typesetting" pitchFamily="66" charset="-78"/>
              </a:rPr>
              <a:t>I PROFESIONAL</a:t>
            </a:r>
            <a:r>
              <a:rPr lang="ro-RO" b="1" dirty="0" smtClean="0">
                <a:solidFill>
                  <a:srgbClr val="800000"/>
                </a:solidFill>
                <a:latin typeface="Arabic Typesetting" pitchFamily="66" charset="-78"/>
                <a:cs typeface="Arabic Typesetting" pitchFamily="66" charset="-78"/>
              </a:rPr>
              <a:t>Ă </a:t>
            </a:r>
            <a:r>
              <a:rPr lang="ro-RO" b="1" dirty="0" smtClean="0">
                <a:solidFill>
                  <a:srgbClr val="800000"/>
                </a:solidFill>
                <a:latin typeface="Arabic Typesetting" pitchFamily="66" charset="-78"/>
                <a:cs typeface="Arabic Typesetting" pitchFamily="66" charset="-78"/>
              </a:rPr>
              <a:t>Î</a:t>
            </a:r>
            <a:r>
              <a:rPr lang="en-US" b="1" dirty="0" smtClean="0">
                <a:solidFill>
                  <a:srgbClr val="800000"/>
                </a:solidFill>
                <a:latin typeface="Arabic Typesetting" pitchFamily="66" charset="-78"/>
                <a:cs typeface="Arabic Typesetting" pitchFamily="66" charset="-78"/>
              </a:rPr>
              <a:t>N </a:t>
            </a:r>
            <a:r>
              <a:rPr lang="en-US" b="1" dirty="0" smtClean="0">
                <a:solidFill>
                  <a:srgbClr val="800000"/>
                </a:solidFill>
                <a:latin typeface="Arabic Typesetting" pitchFamily="66" charset="-78"/>
                <a:cs typeface="Arabic Typesetting" pitchFamily="66" charset="-78"/>
              </a:rPr>
              <a:t>SCOPUL </a:t>
            </a:r>
            <a:r>
              <a:rPr lang="en-US" b="1" dirty="0" smtClean="0">
                <a:solidFill>
                  <a:srgbClr val="800000"/>
                </a:solidFill>
                <a:latin typeface="Arabic Typesetting" pitchFamily="66" charset="-78"/>
                <a:cs typeface="Arabic Typesetting" pitchFamily="66" charset="-78"/>
              </a:rPr>
              <a:t>ACORD</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RII </a:t>
            </a:r>
            <a:r>
              <a:rPr lang="en-US" b="1" dirty="0" smtClean="0">
                <a:solidFill>
                  <a:srgbClr val="800000"/>
                </a:solidFill>
                <a:latin typeface="Arabic Typesetting" pitchFamily="66" charset="-78"/>
                <a:cs typeface="Arabic Typesetting" pitchFamily="66" charset="-78"/>
              </a:rPr>
              <a:t>UNUI SUPORT SOCIAL </a:t>
            </a:r>
            <a:r>
              <a:rPr lang="ro-RO" b="1" dirty="0" smtClean="0">
                <a:solidFill>
                  <a:srgbClr val="800000"/>
                </a:solidFill>
                <a:latin typeface="Arabic Typesetting" pitchFamily="66" charset="-78"/>
                <a:cs typeface="Arabic Typesetting" pitchFamily="66" charset="-78"/>
              </a:rPr>
              <a:t>Ș</a:t>
            </a:r>
            <a:r>
              <a:rPr lang="en-US" b="1" dirty="0" smtClean="0">
                <a:solidFill>
                  <a:srgbClr val="800000"/>
                </a:solidFill>
                <a:latin typeface="Arabic Typesetting" pitchFamily="66" charset="-78"/>
                <a:cs typeface="Arabic Typesetting" pitchFamily="66" charset="-78"/>
              </a:rPr>
              <a:t>I EMO</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IONAL </a:t>
            </a:r>
            <a:endParaRPr lang="en-US" b="1" dirty="0" smtClean="0">
              <a:solidFill>
                <a:srgbClr val="800000"/>
              </a:solidFill>
              <a:latin typeface="Arabic Typesetting" pitchFamily="66" charset="-78"/>
              <a:cs typeface="Arabic Typesetting" pitchFamily="66" charset="-78"/>
            </a:endParaRPr>
          </a:p>
          <a:p>
            <a:pPr algn="r"/>
            <a:r>
              <a:rPr lang="ro-RO" b="1" dirty="0" smtClean="0">
                <a:solidFill>
                  <a:srgbClr val="800000"/>
                </a:solidFill>
                <a:latin typeface="Arabic Typesetting" pitchFamily="66" charset="-78"/>
                <a:cs typeface="Arabic Typesetting" pitchFamily="66" charset="-78"/>
              </a:rPr>
              <a:t>Î</a:t>
            </a:r>
            <a:r>
              <a:rPr lang="en-US" b="1" dirty="0" smtClean="0">
                <a:solidFill>
                  <a:srgbClr val="800000"/>
                </a:solidFill>
                <a:latin typeface="Arabic Typesetting" pitchFamily="66" charset="-78"/>
                <a:cs typeface="Arabic Typesetting" pitchFamily="66" charset="-78"/>
              </a:rPr>
              <a:t>MBUN</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T</a:t>
            </a:r>
            <a:r>
              <a:rPr lang="ro-RO" b="1" dirty="0" smtClean="0">
                <a:solidFill>
                  <a:srgbClr val="800000"/>
                </a:solidFill>
                <a:latin typeface="Arabic Typesetting" pitchFamily="66" charset="-78"/>
                <a:cs typeface="Arabic Typesetting" pitchFamily="66" charset="-78"/>
              </a:rPr>
              <a:t>Ă</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IREA </a:t>
            </a:r>
            <a:r>
              <a:rPr lang="en-US" b="1" dirty="0" smtClean="0">
                <a:solidFill>
                  <a:srgbClr val="800000"/>
                </a:solidFill>
                <a:latin typeface="Arabic Typesetting" pitchFamily="66" charset="-78"/>
                <a:cs typeface="Arabic Typesetting" pitchFamily="66" charset="-78"/>
              </a:rPr>
              <a:t>LUCRULUI </a:t>
            </a:r>
            <a:r>
              <a:rPr lang="ro-RO" b="1" dirty="0" smtClean="0">
                <a:solidFill>
                  <a:srgbClr val="800000"/>
                </a:solidFill>
                <a:latin typeface="Arabic Typesetting" pitchFamily="66" charset="-78"/>
                <a:cs typeface="Arabic Typesetting" pitchFamily="66" charset="-78"/>
              </a:rPr>
              <a:t>Î</a:t>
            </a:r>
            <a:r>
              <a:rPr lang="en-US" b="1" dirty="0" smtClean="0">
                <a:solidFill>
                  <a:srgbClr val="800000"/>
                </a:solidFill>
                <a:latin typeface="Arabic Typesetting" pitchFamily="66" charset="-78"/>
                <a:cs typeface="Arabic Typesetting" pitchFamily="66" charset="-78"/>
              </a:rPr>
              <a:t>N ECHIP</a:t>
            </a:r>
            <a:r>
              <a:rPr lang="ro-RO" b="1" dirty="0" smtClean="0">
                <a:solidFill>
                  <a:srgbClr val="800000"/>
                </a:solidFill>
                <a:latin typeface="Arabic Typesetting" pitchFamily="66" charset="-78"/>
                <a:cs typeface="Arabic Typesetting" pitchFamily="66" charset="-78"/>
              </a:rPr>
              <a:t>Ă</a:t>
            </a:r>
            <a:endParaRPr lang="en-US" b="1" dirty="0" smtClean="0">
              <a:solidFill>
                <a:srgbClr val="800000"/>
              </a:solidFill>
              <a:latin typeface="Arabic Typesetting" pitchFamily="66" charset="-78"/>
              <a:cs typeface="Arabic Typesetting" pitchFamily="66" charset="-78"/>
            </a:endParaRPr>
          </a:p>
          <a:p>
            <a:pPr algn="ctr"/>
            <a:r>
              <a:rPr lang="ro-RO" b="1" dirty="0" smtClean="0">
                <a:solidFill>
                  <a:srgbClr val="800000"/>
                </a:solidFill>
                <a:latin typeface="Arabic Typesetting" pitchFamily="66" charset="-78"/>
                <a:cs typeface="Arabic Typesetting" pitchFamily="66" charset="-78"/>
              </a:rPr>
              <a:t>Î</a:t>
            </a:r>
            <a:r>
              <a:rPr lang="en-US" b="1" dirty="0" smtClean="0">
                <a:solidFill>
                  <a:srgbClr val="800000"/>
                </a:solidFill>
                <a:latin typeface="Arabic Typesetting" pitchFamily="66" charset="-78"/>
                <a:cs typeface="Arabic Typesetting" pitchFamily="66" charset="-78"/>
              </a:rPr>
              <a:t>MBUN</a:t>
            </a:r>
            <a:r>
              <a:rPr lang="ro-RO" b="1" dirty="0" smtClean="0">
                <a:solidFill>
                  <a:srgbClr val="800000"/>
                </a:solidFill>
                <a:latin typeface="Arabic Typesetting" pitchFamily="66" charset="-78"/>
                <a:cs typeface="Arabic Typesetting" pitchFamily="66" charset="-78"/>
              </a:rPr>
              <a:t>Ă</a:t>
            </a:r>
            <a:r>
              <a:rPr lang="en-US" b="1" dirty="0" smtClean="0">
                <a:solidFill>
                  <a:srgbClr val="800000"/>
                </a:solidFill>
                <a:latin typeface="Arabic Typesetting" pitchFamily="66" charset="-78"/>
                <a:cs typeface="Arabic Typesetting" pitchFamily="66" charset="-78"/>
              </a:rPr>
              <a:t>T</a:t>
            </a:r>
            <a:r>
              <a:rPr lang="ro-RO" b="1" dirty="0" smtClean="0">
                <a:solidFill>
                  <a:srgbClr val="800000"/>
                </a:solidFill>
                <a:latin typeface="Arabic Typesetting" pitchFamily="66" charset="-78"/>
                <a:cs typeface="Arabic Typesetting" pitchFamily="66" charset="-78"/>
              </a:rPr>
              <a:t>Ă</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IREA PERFORMAN</a:t>
            </a:r>
            <a:r>
              <a:rPr lang="ro-RO" sz="1600" b="1" dirty="0" smtClean="0">
                <a:solidFill>
                  <a:srgbClr val="800000"/>
                </a:solidFill>
                <a:latin typeface="Arabic Typesetting" pitchFamily="66" charset="-78"/>
                <a:cs typeface="Arabic Typesetting" pitchFamily="66" charset="-78"/>
              </a:rPr>
              <a:t>Ț</a:t>
            </a:r>
            <a:r>
              <a:rPr lang="en-US" b="1" dirty="0" smtClean="0">
                <a:solidFill>
                  <a:srgbClr val="800000"/>
                </a:solidFill>
                <a:latin typeface="Arabic Typesetting" pitchFamily="66" charset="-78"/>
                <a:cs typeface="Arabic Typesetting" pitchFamily="66" charset="-78"/>
              </a:rPr>
              <a:t>ELOR </a:t>
            </a:r>
            <a:r>
              <a:rPr lang="en-US" b="1" dirty="0" smtClean="0">
                <a:solidFill>
                  <a:srgbClr val="800000"/>
                </a:solidFill>
                <a:latin typeface="Arabic Typesetting" pitchFamily="66" charset="-78"/>
                <a:cs typeface="Arabic Typesetting" pitchFamily="66" charset="-78"/>
              </a:rPr>
              <a:t>SCOLARE</a:t>
            </a:r>
          </a:p>
          <a:p>
            <a:endParaRPr lang="en-US" b="1" i="1" dirty="0">
              <a:solidFill>
                <a:schemeClr val="bg2">
                  <a:lumMod val="10000"/>
                </a:schemeClr>
              </a:solidFill>
              <a:latin typeface="Arabic Typesetting" pitchFamily="66" charset="-78"/>
              <a:cs typeface="Arabic Typesetting" pitchFamily="66" charset="-78"/>
            </a:endParaRPr>
          </a:p>
        </p:txBody>
      </p:sp>
      <p:sp>
        <p:nvSpPr>
          <p:cNvPr id="3" name="Title 2"/>
          <p:cNvSpPr>
            <a:spLocks noGrp="1"/>
          </p:cNvSpPr>
          <p:nvPr>
            <p:ph type="title"/>
          </p:nvPr>
        </p:nvSpPr>
        <p:spPr>
          <a:xfrm>
            <a:off x="381000" y="838200"/>
            <a:ext cx="8229600" cy="1109472"/>
          </a:xfrm>
        </p:spPr>
        <p:txBody>
          <a:bodyPr/>
          <a:lstStyle/>
          <a:p>
            <a:r>
              <a:rPr lang="en-US" b="1" dirty="0" smtClean="0">
                <a:solidFill>
                  <a:srgbClr val="800000"/>
                </a:solidFill>
              </a:rPr>
              <a:t>OBIECTIVELE PROIECTULUI</a:t>
            </a:r>
            <a:endParaRPr lang="en-US" b="1" dirty="0">
              <a:solidFill>
                <a:srgbClr val="800000"/>
              </a:solidFill>
            </a:endParaRPr>
          </a:p>
        </p:txBody>
      </p:sp>
    </p:spTree>
    <p:extLst>
      <p:ext uri="{BB962C8B-B14F-4D97-AF65-F5344CB8AC3E}">
        <p14:creationId xmlns:p14="http://schemas.microsoft.com/office/powerpoint/2010/main" xmlns="" val="3136243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09800"/>
            <a:ext cx="8686800" cy="4221163"/>
          </a:xfrm>
        </p:spPr>
        <p:txBody>
          <a:bodyPr>
            <a:normAutofit lnSpcReduction="10000"/>
          </a:bodyPr>
          <a:lstStyle/>
          <a:p>
            <a:pPr marL="0" indent="0" algn="just">
              <a:buNone/>
            </a:pPr>
            <a:r>
              <a:rPr lang="en-US" b="1" dirty="0" smtClean="0"/>
              <a:t>Proiectul a </a:t>
            </a:r>
            <a:r>
              <a:rPr lang="en-US" b="1" dirty="0" err="1" smtClean="0"/>
              <a:t>ap</a:t>
            </a:r>
            <a:r>
              <a:rPr lang="ro-RO" b="1" dirty="0" smtClean="0"/>
              <a:t>ă</a:t>
            </a:r>
            <a:r>
              <a:rPr lang="en-US" b="1" dirty="0" smtClean="0"/>
              <a:t>rut </a:t>
            </a:r>
            <a:r>
              <a:rPr lang="ro-RO" b="1" dirty="0" smtClean="0"/>
              <a:t>î</a:t>
            </a:r>
            <a:r>
              <a:rPr lang="en-US" b="1" dirty="0" smtClean="0"/>
              <a:t>n </a:t>
            </a:r>
            <a:r>
              <a:rPr lang="en-US" b="1" dirty="0" smtClean="0"/>
              <a:t>urma </a:t>
            </a:r>
            <a:r>
              <a:rPr lang="en-US" b="1" dirty="0" err="1" smtClean="0"/>
              <a:t>constat</a:t>
            </a:r>
            <a:r>
              <a:rPr lang="ro-RO" b="1" dirty="0" smtClean="0"/>
              <a:t>ă</a:t>
            </a:r>
            <a:r>
              <a:rPr lang="en-US" b="1" dirty="0" err="1" smtClean="0"/>
              <a:t>rii</a:t>
            </a:r>
            <a:r>
              <a:rPr lang="en-US" b="1" dirty="0" smtClean="0"/>
              <a:t>  </a:t>
            </a:r>
            <a:r>
              <a:rPr lang="ro-RO" b="1" dirty="0" smtClean="0"/>
              <a:t>î</a:t>
            </a:r>
            <a:r>
              <a:rPr lang="en-US" b="1" dirty="0" smtClean="0"/>
              <a:t>n </a:t>
            </a:r>
            <a:r>
              <a:rPr lang="ro-RO" b="1" dirty="0" smtClean="0"/>
              <a:t>ș</a:t>
            </a:r>
            <a:r>
              <a:rPr lang="en-US" b="1" dirty="0" err="1" smtClean="0"/>
              <a:t>colile</a:t>
            </a:r>
            <a:r>
              <a:rPr lang="en-US" b="1" dirty="0" smtClean="0"/>
              <a:t> </a:t>
            </a:r>
            <a:r>
              <a:rPr lang="en-US" b="1" dirty="0" smtClean="0"/>
              <a:t>partenere a </a:t>
            </a:r>
            <a:r>
              <a:rPr lang="en-US" b="1" dirty="0" err="1" smtClean="0"/>
              <a:t>urm</a:t>
            </a:r>
            <a:r>
              <a:rPr lang="ro-RO" b="1" dirty="0" smtClean="0"/>
              <a:t>ă</a:t>
            </a:r>
            <a:r>
              <a:rPr lang="en-US" b="1" dirty="0" err="1" smtClean="0"/>
              <a:t>toarelor</a:t>
            </a:r>
            <a:r>
              <a:rPr lang="en-US" b="1" dirty="0" smtClean="0"/>
              <a:t> </a:t>
            </a:r>
            <a:r>
              <a:rPr lang="en-US" b="1" dirty="0" smtClean="0"/>
              <a:t>probleme: </a:t>
            </a:r>
          </a:p>
          <a:p>
            <a:pPr>
              <a:buFontTx/>
              <a:buChar char="-"/>
            </a:pPr>
            <a:r>
              <a:rPr lang="en-US" b="1" dirty="0" smtClean="0"/>
              <a:t>Insuficienta implicare a </a:t>
            </a:r>
            <a:r>
              <a:rPr lang="en-US" b="1" dirty="0" smtClean="0"/>
              <a:t>p</a:t>
            </a:r>
            <a:r>
              <a:rPr lang="ro-RO" b="1" dirty="0" smtClean="0"/>
              <a:t>ă</a:t>
            </a:r>
            <a:r>
              <a:rPr lang="en-US" b="1" dirty="0" err="1" smtClean="0"/>
              <a:t>rin</a:t>
            </a:r>
            <a:r>
              <a:rPr lang="ro-RO" b="1" dirty="0" smtClean="0"/>
              <a:t>ț</a:t>
            </a:r>
            <a:r>
              <a:rPr lang="en-US" b="1" dirty="0" err="1" smtClean="0"/>
              <a:t>ilor</a:t>
            </a:r>
            <a:r>
              <a:rPr lang="en-US" b="1" dirty="0" smtClean="0"/>
              <a:t> </a:t>
            </a:r>
            <a:r>
              <a:rPr lang="ro-RO" b="1" dirty="0" smtClean="0"/>
              <a:t>î</a:t>
            </a:r>
            <a:r>
              <a:rPr lang="en-US" b="1" dirty="0" smtClean="0"/>
              <a:t>n </a:t>
            </a:r>
            <a:r>
              <a:rPr lang="en-US" b="1" dirty="0" err="1" smtClean="0"/>
              <a:t>parcursul</a:t>
            </a:r>
            <a:r>
              <a:rPr lang="en-US" b="1" dirty="0" smtClean="0"/>
              <a:t> </a:t>
            </a:r>
            <a:r>
              <a:rPr lang="ro-RO" b="1" dirty="0" smtClean="0"/>
              <a:t>ș</a:t>
            </a:r>
            <a:r>
              <a:rPr lang="en-US" b="1" dirty="0" err="1" smtClean="0"/>
              <a:t>colar</a:t>
            </a:r>
            <a:r>
              <a:rPr lang="en-US" b="1" dirty="0" smtClean="0"/>
              <a:t> </a:t>
            </a:r>
            <a:r>
              <a:rPr lang="ro-RO" b="1" dirty="0" smtClean="0"/>
              <a:t>ș</a:t>
            </a:r>
            <a:r>
              <a:rPr lang="en-US" b="1" dirty="0" err="1" smtClean="0"/>
              <a:t>i</a:t>
            </a:r>
            <a:r>
              <a:rPr lang="en-US" b="1" dirty="0" smtClean="0"/>
              <a:t> </a:t>
            </a:r>
            <a:r>
              <a:rPr lang="en-US" b="1" dirty="0" smtClean="0"/>
              <a:t>personal </a:t>
            </a:r>
            <a:r>
              <a:rPr lang="en-US" b="1" dirty="0" smtClean="0"/>
              <a:t>a</a:t>
            </a:r>
            <a:r>
              <a:rPr lang="ro-RO" b="1" dirty="0" smtClean="0"/>
              <a:t>l</a:t>
            </a:r>
            <a:r>
              <a:rPr lang="en-US" b="1" dirty="0" smtClean="0"/>
              <a:t> </a:t>
            </a:r>
            <a:r>
              <a:rPr lang="en-US" b="1" dirty="0" smtClean="0"/>
              <a:t>elevilor</a:t>
            </a:r>
          </a:p>
          <a:p>
            <a:pPr>
              <a:buFontTx/>
              <a:buChar char="-"/>
            </a:pPr>
            <a:r>
              <a:rPr lang="en-US" b="1" dirty="0" err="1" smtClean="0"/>
              <a:t>Abandonul</a:t>
            </a:r>
            <a:r>
              <a:rPr lang="en-US" b="1" dirty="0" smtClean="0"/>
              <a:t> </a:t>
            </a:r>
            <a:r>
              <a:rPr lang="ro-RO" b="1" dirty="0" smtClean="0"/>
              <a:t>ș</a:t>
            </a:r>
            <a:r>
              <a:rPr lang="en-US" b="1" dirty="0" err="1" smtClean="0"/>
              <a:t>colar</a:t>
            </a:r>
            <a:endParaRPr lang="en-US" b="1" dirty="0" smtClean="0"/>
          </a:p>
          <a:p>
            <a:pPr>
              <a:buFontTx/>
              <a:buChar char="-"/>
            </a:pPr>
            <a:r>
              <a:rPr lang="en-US" b="1" dirty="0" smtClean="0"/>
              <a:t>Rezultatele slabe la </a:t>
            </a:r>
            <a:r>
              <a:rPr lang="ro-RO" b="1" dirty="0" smtClean="0"/>
              <a:t>î</a:t>
            </a:r>
            <a:r>
              <a:rPr lang="en-US" b="1" dirty="0" err="1" smtClean="0"/>
              <a:t>nv</a:t>
            </a:r>
            <a:r>
              <a:rPr lang="ro-RO" b="1" dirty="0" smtClean="0"/>
              <a:t>ă</a:t>
            </a:r>
            <a:r>
              <a:rPr lang="ro-RO" b="1" dirty="0" smtClean="0"/>
              <a:t>ț</a:t>
            </a:r>
            <a:r>
              <a:rPr lang="ro-RO" b="1" dirty="0" smtClean="0"/>
              <a:t>ă</a:t>
            </a:r>
            <a:r>
              <a:rPr lang="en-US" b="1" dirty="0" err="1" smtClean="0"/>
              <a:t>tur</a:t>
            </a:r>
            <a:r>
              <a:rPr lang="ro-RO" b="1" dirty="0" smtClean="0"/>
              <a:t>ă</a:t>
            </a:r>
            <a:r>
              <a:rPr lang="en-US" b="1" dirty="0" smtClean="0"/>
              <a:t> </a:t>
            </a:r>
            <a:r>
              <a:rPr lang="ro-RO" b="1" dirty="0" smtClean="0"/>
              <a:t>ș</a:t>
            </a:r>
            <a:r>
              <a:rPr lang="en-US" b="1" dirty="0" err="1" smtClean="0"/>
              <a:t>i</a:t>
            </a:r>
            <a:r>
              <a:rPr lang="en-US" b="1" dirty="0" smtClean="0"/>
              <a:t> </a:t>
            </a:r>
            <a:r>
              <a:rPr lang="en-US" b="1" dirty="0" smtClean="0"/>
              <a:t>insuficienta implicare a </a:t>
            </a:r>
            <a:r>
              <a:rPr lang="en-US" b="1" dirty="0" err="1" smtClean="0"/>
              <a:t>elevilor</a:t>
            </a:r>
            <a:r>
              <a:rPr lang="en-US" b="1" dirty="0" smtClean="0"/>
              <a:t> </a:t>
            </a:r>
            <a:r>
              <a:rPr lang="ro-RO" b="1" dirty="0" smtClean="0"/>
              <a:t>î</a:t>
            </a:r>
            <a:r>
              <a:rPr lang="en-US" b="1" dirty="0" smtClean="0"/>
              <a:t>n </a:t>
            </a:r>
            <a:r>
              <a:rPr lang="en-US" b="1" dirty="0" err="1" smtClean="0"/>
              <a:t>activit</a:t>
            </a:r>
            <a:r>
              <a:rPr lang="ro-RO" b="1" dirty="0" smtClean="0"/>
              <a:t>ăț</a:t>
            </a:r>
            <a:r>
              <a:rPr lang="en-US" b="1" dirty="0" err="1" smtClean="0"/>
              <a:t>ile</a:t>
            </a:r>
            <a:r>
              <a:rPr lang="en-US" b="1" dirty="0" smtClean="0"/>
              <a:t> </a:t>
            </a:r>
            <a:r>
              <a:rPr lang="ro-RO" b="1" dirty="0" smtClean="0"/>
              <a:t>ș</a:t>
            </a:r>
            <a:r>
              <a:rPr lang="en-US" b="1" dirty="0" err="1" smtClean="0"/>
              <a:t>colare</a:t>
            </a:r>
            <a:endParaRPr lang="en-US" b="1" dirty="0" smtClean="0"/>
          </a:p>
          <a:p>
            <a:pPr>
              <a:buFontTx/>
              <a:buChar char="-"/>
            </a:pPr>
            <a:r>
              <a:rPr lang="en-US" b="1" dirty="0" err="1" smtClean="0"/>
              <a:t>Absenteismul</a:t>
            </a:r>
            <a:r>
              <a:rPr lang="en-US" b="1" dirty="0" smtClean="0"/>
              <a:t> </a:t>
            </a:r>
            <a:r>
              <a:rPr lang="en-US" b="1" dirty="0" smtClean="0"/>
              <a:t>p</a:t>
            </a:r>
            <a:r>
              <a:rPr lang="ro-RO" b="1" dirty="0" smtClean="0"/>
              <a:t>ă</a:t>
            </a:r>
            <a:r>
              <a:rPr lang="en-US" b="1" dirty="0" err="1" smtClean="0"/>
              <a:t>rin</a:t>
            </a:r>
            <a:r>
              <a:rPr lang="ro-RO" b="1" dirty="0" smtClean="0"/>
              <a:t>ț</a:t>
            </a:r>
            <a:r>
              <a:rPr lang="en-US" b="1" dirty="0" err="1" smtClean="0"/>
              <a:t>ilor</a:t>
            </a:r>
            <a:r>
              <a:rPr lang="en-US" b="1" dirty="0" smtClean="0"/>
              <a:t> </a:t>
            </a:r>
            <a:r>
              <a:rPr lang="en-US" b="1" dirty="0" smtClean="0"/>
              <a:t>de la </a:t>
            </a:r>
            <a:r>
              <a:rPr lang="ro-RO" b="1" dirty="0" smtClean="0"/>
              <a:t>ș</a:t>
            </a:r>
            <a:r>
              <a:rPr lang="en-US" b="1" dirty="0" err="1" smtClean="0"/>
              <a:t>edin</a:t>
            </a:r>
            <a:r>
              <a:rPr lang="ro-RO" b="1" dirty="0" smtClean="0"/>
              <a:t>ț</a:t>
            </a:r>
            <a:r>
              <a:rPr lang="en-US" b="1" dirty="0" err="1" smtClean="0"/>
              <a:t>ele</a:t>
            </a:r>
            <a:r>
              <a:rPr lang="en-US" b="1" dirty="0" smtClean="0"/>
              <a:t> </a:t>
            </a:r>
            <a:r>
              <a:rPr lang="en-US" b="1" dirty="0" smtClean="0"/>
              <a:t>cu </a:t>
            </a:r>
            <a:r>
              <a:rPr lang="en-US" b="1" dirty="0" smtClean="0"/>
              <a:t>p</a:t>
            </a:r>
            <a:r>
              <a:rPr lang="ro-RO" b="1" dirty="0" smtClean="0"/>
              <a:t>ă</a:t>
            </a:r>
            <a:r>
              <a:rPr lang="en-US" b="1" dirty="0" err="1" smtClean="0"/>
              <a:t>rin</a:t>
            </a:r>
            <a:r>
              <a:rPr lang="ro-RO" b="1" dirty="0" smtClean="0"/>
              <a:t>ț</a:t>
            </a:r>
            <a:r>
              <a:rPr lang="en-US" b="1" dirty="0" smtClean="0"/>
              <a:t>ii</a:t>
            </a:r>
            <a:endParaRPr lang="en-US" b="1" dirty="0"/>
          </a:p>
          <a:p>
            <a:pPr marL="0" indent="0">
              <a:buNone/>
            </a:pPr>
            <a:r>
              <a:rPr lang="ro-RO" b="1" dirty="0" smtClean="0"/>
              <a:t>Î</a:t>
            </a:r>
            <a:r>
              <a:rPr lang="en-US" b="1" dirty="0" smtClean="0"/>
              <a:t>n </a:t>
            </a:r>
            <a:r>
              <a:rPr lang="en-US" b="1" dirty="0" err="1" smtClean="0"/>
              <a:t>consecin</a:t>
            </a:r>
            <a:r>
              <a:rPr lang="ro-RO" b="1" dirty="0" smtClean="0"/>
              <a:t>ță</a:t>
            </a:r>
            <a:r>
              <a:rPr lang="en-US" b="1" dirty="0" smtClean="0"/>
              <a:t>, </a:t>
            </a:r>
            <a:r>
              <a:rPr lang="en-US" b="1" dirty="0" smtClean="0"/>
              <a:t>acest proiect </a:t>
            </a:r>
            <a:r>
              <a:rPr lang="en-US" b="1" dirty="0" err="1" smtClean="0"/>
              <a:t>propune</a:t>
            </a:r>
            <a:r>
              <a:rPr lang="en-US" b="1" dirty="0" smtClean="0"/>
              <a:t> </a:t>
            </a:r>
            <a:r>
              <a:rPr lang="en-US" sz="3200" b="1" i="1" dirty="0" err="1" smtClean="0"/>
              <a:t>solu</a:t>
            </a:r>
            <a:r>
              <a:rPr lang="ro-RO" sz="3200" b="1" i="1" dirty="0" smtClean="0"/>
              <a:t>ț</a:t>
            </a:r>
            <a:r>
              <a:rPr lang="en-US" sz="3200" b="1" i="1" dirty="0" smtClean="0"/>
              <a:t>ii </a:t>
            </a:r>
            <a:r>
              <a:rPr lang="en-US" b="1" dirty="0" smtClean="0"/>
              <a:t>de durata la aceste probleme. </a:t>
            </a:r>
            <a:endParaRPr lang="en-US" b="1" dirty="0"/>
          </a:p>
        </p:txBody>
      </p:sp>
      <p:sp>
        <p:nvSpPr>
          <p:cNvPr id="3" name="Title 2"/>
          <p:cNvSpPr>
            <a:spLocks noGrp="1"/>
          </p:cNvSpPr>
          <p:nvPr>
            <p:ph type="title"/>
          </p:nvPr>
        </p:nvSpPr>
        <p:spPr/>
        <p:txBody>
          <a:bodyPr/>
          <a:lstStyle/>
          <a:p>
            <a:r>
              <a:rPr lang="en-US" b="1" dirty="0" smtClean="0">
                <a:solidFill>
                  <a:srgbClr val="800000"/>
                </a:solidFill>
              </a:rPr>
              <a:t>Ideea proiectului...</a:t>
            </a:r>
            <a:endParaRPr lang="en-US" b="1" dirty="0">
              <a:solidFill>
                <a:srgbClr val="800000"/>
              </a:solidFill>
            </a:endParaRPr>
          </a:p>
        </p:txBody>
      </p:sp>
    </p:spTree>
    <p:extLst>
      <p:ext uri="{BB962C8B-B14F-4D97-AF65-F5344CB8AC3E}">
        <p14:creationId xmlns:p14="http://schemas.microsoft.com/office/powerpoint/2010/main" xmlns="" val="271769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981200"/>
            <a:ext cx="8686800" cy="4648200"/>
          </a:xfrm>
        </p:spPr>
        <p:txBody>
          <a:bodyPr>
            <a:normAutofit/>
          </a:bodyPr>
          <a:lstStyle/>
          <a:p>
            <a:pPr algn="just"/>
            <a:r>
              <a:rPr lang="en-US" dirty="0" err="1" smtClean="0"/>
              <a:t>Proiectul</a:t>
            </a:r>
            <a:r>
              <a:rPr lang="en-US" dirty="0" smtClean="0"/>
              <a:t> </a:t>
            </a:r>
            <a:r>
              <a:rPr lang="en-US" dirty="0" smtClean="0"/>
              <a:t>const</a:t>
            </a:r>
            <a:r>
              <a:rPr lang="ro-RO" dirty="0" smtClean="0"/>
              <a:t>ă</a:t>
            </a:r>
            <a:r>
              <a:rPr lang="en-US" dirty="0" smtClean="0"/>
              <a:t> </a:t>
            </a:r>
            <a:r>
              <a:rPr lang="ro-RO" dirty="0" smtClean="0"/>
              <a:t>î</a:t>
            </a:r>
            <a:r>
              <a:rPr lang="en-US" dirty="0" err="1" smtClean="0"/>
              <a:t>ntr</a:t>
            </a:r>
            <a:r>
              <a:rPr lang="en-US" dirty="0" smtClean="0"/>
              <a:t>-un </a:t>
            </a:r>
            <a:r>
              <a:rPr lang="en-US" dirty="0" err="1" smtClean="0"/>
              <a:t>parteneriat</a:t>
            </a:r>
            <a:r>
              <a:rPr lang="en-US" dirty="0" smtClean="0"/>
              <a:t> </a:t>
            </a:r>
            <a:r>
              <a:rPr lang="ro-RO" dirty="0" smtClean="0"/>
              <a:t>î</a:t>
            </a:r>
            <a:r>
              <a:rPr lang="en-US" dirty="0" err="1" smtClean="0"/>
              <a:t>ntre</a:t>
            </a:r>
            <a:r>
              <a:rPr lang="en-US" dirty="0" smtClean="0"/>
              <a:t> </a:t>
            </a:r>
            <a:r>
              <a:rPr lang="ro-RO" dirty="0" smtClean="0"/>
              <a:t>ș</a:t>
            </a:r>
            <a:r>
              <a:rPr lang="en-US" dirty="0" err="1" smtClean="0"/>
              <a:t>apte</a:t>
            </a:r>
            <a:r>
              <a:rPr lang="en-US" dirty="0" smtClean="0"/>
              <a:t> </a:t>
            </a:r>
            <a:r>
              <a:rPr lang="ro-RO" dirty="0" smtClean="0"/>
              <a:t>ță</a:t>
            </a:r>
            <a:r>
              <a:rPr lang="en-US" dirty="0" err="1" smtClean="0"/>
              <a:t>ri</a:t>
            </a:r>
            <a:r>
              <a:rPr lang="en-US" dirty="0" smtClean="0"/>
              <a:t>: Turcia, </a:t>
            </a:r>
            <a:r>
              <a:rPr lang="en-US" dirty="0" smtClean="0"/>
              <a:t>Rom</a:t>
            </a:r>
            <a:r>
              <a:rPr lang="ro-RO" dirty="0" smtClean="0"/>
              <a:t>â</a:t>
            </a:r>
            <a:r>
              <a:rPr lang="en-US" dirty="0" err="1" smtClean="0"/>
              <a:t>nia</a:t>
            </a:r>
            <a:r>
              <a:rPr lang="en-US" dirty="0" smtClean="0"/>
              <a:t>, Letonia, Grecia, Polonia, </a:t>
            </a:r>
            <a:r>
              <a:rPr lang="en-US" dirty="0" err="1" smtClean="0"/>
              <a:t>Portugalia</a:t>
            </a:r>
            <a:r>
              <a:rPr lang="en-US" dirty="0" smtClean="0"/>
              <a:t> </a:t>
            </a:r>
            <a:r>
              <a:rPr lang="ro-RO" dirty="0" smtClean="0"/>
              <a:t>ș</a:t>
            </a:r>
            <a:r>
              <a:rPr lang="en-US" dirty="0" err="1" smtClean="0"/>
              <a:t>i</a:t>
            </a:r>
            <a:r>
              <a:rPr lang="en-US" dirty="0" smtClean="0"/>
              <a:t> </a:t>
            </a:r>
            <a:r>
              <a:rPr lang="en-US" dirty="0" err="1" smtClean="0"/>
              <a:t>Spania</a:t>
            </a:r>
            <a:r>
              <a:rPr lang="en-US" dirty="0" smtClean="0"/>
              <a:t> </a:t>
            </a:r>
            <a:r>
              <a:rPr lang="ro-RO" dirty="0" smtClean="0"/>
              <a:t>ș</a:t>
            </a:r>
            <a:r>
              <a:rPr lang="en-US" dirty="0" err="1" smtClean="0"/>
              <a:t>i</a:t>
            </a:r>
            <a:r>
              <a:rPr lang="en-US" dirty="0" smtClean="0"/>
              <a:t> se </a:t>
            </a:r>
            <a:r>
              <a:rPr lang="en-US" dirty="0" err="1" smtClean="0"/>
              <a:t>desf</a:t>
            </a:r>
            <a:r>
              <a:rPr lang="ro-RO" dirty="0" smtClean="0"/>
              <a:t>ășoară</a:t>
            </a:r>
            <a:r>
              <a:rPr lang="en-US" dirty="0" smtClean="0"/>
              <a:t> </a:t>
            </a:r>
            <a:r>
              <a:rPr lang="en-US" dirty="0" smtClean="0"/>
              <a:t>pe parcursul a doi </a:t>
            </a:r>
            <a:r>
              <a:rPr lang="en-US" dirty="0" err="1" smtClean="0"/>
              <a:t>ani</a:t>
            </a:r>
            <a:r>
              <a:rPr lang="en-US" dirty="0" smtClean="0"/>
              <a:t> </a:t>
            </a:r>
            <a:r>
              <a:rPr lang="ro-RO" dirty="0" smtClean="0"/>
              <a:t>ș</a:t>
            </a:r>
            <a:r>
              <a:rPr lang="en-US" dirty="0" err="1" smtClean="0"/>
              <a:t>colari</a:t>
            </a:r>
            <a:r>
              <a:rPr lang="en-US" dirty="0" smtClean="0"/>
              <a:t>. </a:t>
            </a:r>
            <a:r>
              <a:rPr lang="ro-RO" dirty="0" smtClean="0"/>
              <a:t>Ș</a:t>
            </a:r>
            <a:r>
              <a:rPr lang="en-US" dirty="0" err="1" smtClean="0"/>
              <a:t>colile</a:t>
            </a:r>
            <a:r>
              <a:rPr lang="en-US" dirty="0" smtClean="0"/>
              <a:t> </a:t>
            </a:r>
            <a:r>
              <a:rPr lang="en-US" dirty="0" smtClean="0"/>
              <a:t>partenere au elevi cu </a:t>
            </a:r>
            <a:r>
              <a:rPr lang="en-US" dirty="0" smtClean="0"/>
              <a:t>v</a:t>
            </a:r>
            <a:r>
              <a:rPr lang="ro-RO" dirty="0" smtClean="0"/>
              <a:t>â</a:t>
            </a:r>
            <a:r>
              <a:rPr lang="en-US" dirty="0" err="1" smtClean="0"/>
              <a:t>rste</a:t>
            </a:r>
            <a:r>
              <a:rPr lang="en-US" dirty="0" smtClean="0"/>
              <a:t> </a:t>
            </a:r>
            <a:r>
              <a:rPr lang="en-US" dirty="0" err="1" smtClean="0"/>
              <a:t>cuprinse</a:t>
            </a:r>
            <a:r>
              <a:rPr lang="en-US" dirty="0" smtClean="0"/>
              <a:t> </a:t>
            </a:r>
            <a:r>
              <a:rPr lang="ro-RO" dirty="0" smtClean="0"/>
              <a:t>î</a:t>
            </a:r>
            <a:r>
              <a:rPr lang="en-US" dirty="0" err="1" smtClean="0"/>
              <a:t>ntre</a:t>
            </a:r>
            <a:r>
              <a:rPr lang="en-US" dirty="0" smtClean="0"/>
              <a:t> </a:t>
            </a:r>
            <a:r>
              <a:rPr lang="en-US" dirty="0" smtClean="0"/>
              <a:t>15 </a:t>
            </a:r>
            <a:r>
              <a:rPr lang="ro-RO" dirty="0" smtClean="0"/>
              <a:t>ș</a:t>
            </a:r>
            <a:r>
              <a:rPr lang="en-US" dirty="0" err="1" smtClean="0"/>
              <a:t>i</a:t>
            </a:r>
            <a:r>
              <a:rPr lang="en-US" dirty="0" smtClean="0"/>
              <a:t> </a:t>
            </a:r>
            <a:r>
              <a:rPr lang="en-US" dirty="0" smtClean="0"/>
              <a:t>19 ani. </a:t>
            </a:r>
            <a:r>
              <a:rPr lang="ro-RO" dirty="0" smtClean="0"/>
              <a:t>Î</a:t>
            </a:r>
            <a:r>
              <a:rPr lang="en-US" dirty="0" smtClean="0"/>
              <a:t>n </a:t>
            </a:r>
            <a:r>
              <a:rPr lang="en-US" dirty="0" smtClean="0"/>
              <a:t>cadrul acestui parteneriat se </a:t>
            </a:r>
            <a:r>
              <a:rPr lang="en-US" dirty="0" err="1" smtClean="0"/>
              <a:t>vor</a:t>
            </a:r>
            <a:r>
              <a:rPr lang="en-US" dirty="0" smtClean="0"/>
              <a:t> </a:t>
            </a:r>
            <a:r>
              <a:rPr lang="en-US" dirty="0" err="1" smtClean="0"/>
              <a:t>desf</a:t>
            </a:r>
            <a:r>
              <a:rPr lang="ro-RO" dirty="0" smtClean="0"/>
              <a:t>ă</a:t>
            </a:r>
            <a:r>
              <a:rPr lang="ro-RO" dirty="0" smtClean="0"/>
              <a:t>ș</a:t>
            </a:r>
            <a:r>
              <a:rPr lang="en-US" dirty="0" err="1" smtClean="0"/>
              <a:t>ura</a:t>
            </a:r>
            <a:r>
              <a:rPr lang="en-US" dirty="0" smtClean="0"/>
              <a:t> </a:t>
            </a:r>
            <a:r>
              <a:rPr lang="en-US" dirty="0" smtClean="0"/>
              <a:t>o serie de </a:t>
            </a:r>
            <a:r>
              <a:rPr lang="en-US" dirty="0" err="1" smtClean="0"/>
              <a:t>activit</a:t>
            </a:r>
            <a:r>
              <a:rPr lang="ro-RO" dirty="0" smtClean="0"/>
              <a:t>ăț</a:t>
            </a:r>
            <a:r>
              <a:rPr lang="en-US" dirty="0" err="1" smtClean="0"/>
              <a:t>i</a:t>
            </a:r>
            <a:r>
              <a:rPr lang="en-US" dirty="0" smtClean="0"/>
              <a:t> </a:t>
            </a:r>
            <a:r>
              <a:rPr lang="en-US" dirty="0" smtClean="0"/>
              <a:t>ce vizeaza </a:t>
            </a:r>
            <a:r>
              <a:rPr lang="en-US" b="1" dirty="0" err="1" smtClean="0"/>
              <a:t>implicarea</a:t>
            </a:r>
            <a:r>
              <a:rPr lang="en-US" dirty="0" smtClean="0"/>
              <a:t> </a:t>
            </a:r>
            <a:r>
              <a:rPr lang="ro-RO" dirty="0" smtClean="0"/>
              <a:t>în egală măsură </a:t>
            </a:r>
            <a:r>
              <a:rPr lang="en-US" dirty="0" smtClean="0"/>
              <a:t>a </a:t>
            </a:r>
            <a:r>
              <a:rPr lang="en-US" dirty="0" smtClean="0"/>
              <a:t>profesorilor, </a:t>
            </a:r>
            <a:r>
              <a:rPr lang="en-US" dirty="0" err="1" smtClean="0"/>
              <a:t>elevilor</a:t>
            </a:r>
            <a:r>
              <a:rPr lang="en-US" dirty="0" smtClean="0"/>
              <a:t> </a:t>
            </a:r>
            <a:r>
              <a:rPr lang="ro-RO" dirty="0" smtClean="0"/>
              <a:t>ș</a:t>
            </a:r>
            <a:r>
              <a:rPr lang="en-US" dirty="0" err="1" smtClean="0"/>
              <a:t>i</a:t>
            </a:r>
            <a:r>
              <a:rPr lang="en-US" dirty="0" smtClean="0"/>
              <a:t> p</a:t>
            </a:r>
            <a:r>
              <a:rPr lang="ro-RO" dirty="0" smtClean="0"/>
              <a:t>ă</a:t>
            </a:r>
            <a:r>
              <a:rPr lang="en-US" dirty="0" err="1" smtClean="0"/>
              <a:t>rin</a:t>
            </a:r>
            <a:r>
              <a:rPr lang="ro-RO" dirty="0" smtClean="0"/>
              <a:t>ț</a:t>
            </a:r>
            <a:r>
              <a:rPr lang="en-US" dirty="0" err="1" smtClean="0"/>
              <a:t>ilor</a:t>
            </a:r>
            <a:r>
              <a:rPr lang="en-US" dirty="0" smtClean="0"/>
              <a:t>.</a:t>
            </a:r>
          </a:p>
          <a:p>
            <a:pPr algn="just"/>
            <a:r>
              <a:rPr lang="en-US" dirty="0" smtClean="0"/>
              <a:t>Proiectul va cuprinde 7 </a:t>
            </a:r>
            <a:r>
              <a:rPr lang="ro-RO" dirty="0" smtClean="0"/>
              <a:t>î</a:t>
            </a:r>
            <a:r>
              <a:rPr lang="en-US" dirty="0" err="1" smtClean="0"/>
              <a:t>nt</a:t>
            </a:r>
            <a:r>
              <a:rPr lang="ro-RO" dirty="0" smtClean="0"/>
              <a:t>â</a:t>
            </a:r>
            <a:r>
              <a:rPr lang="en-US" dirty="0" err="1" smtClean="0"/>
              <a:t>lniri</a:t>
            </a:r>
            <a:r>
              <a:rPr lang="en-US" dirty="0" smtClean="0"/>
              <a:t> </a:t>
            </a:r>
            <a:r>
              <a:rPr lang="en-US" dirty="0" err="1" smtClean="0"/>
              <a:t>transna</a:t>
            </a:r>
            <a:r>
              <a:rPr lang="ro-RO" dirty="0" smtClean="0"/>
              <a:t>ț</a:t>
            </a:r>
            <a:r>
              <a:rPr lang="en-US" dirty="0" err="1" smtClean="0"/>
              <a:t>ionale</a:t>
            </a:r>
            <a:r>
              <a:rPr lang="en-US" dirty="0" smtClean="0"/>
              <a:t> </a:t>
            </a:r>
            <a:r>
              <a:rPr lang="en-US" dirty="0" smtClean="0"/>
              <a:t>din care 2 vor fi adresate elevilor. </a:t>
            </a:r>
            <a:r>
              <a:rPr lang="en-US" dirty="0" err="1" smtClean="0"/>
              <a:t>Aceste</a:t>
            </a:r>
            <a:r>
              <a:rPr lang="en-US" dirty="0" smtClean="0"/>
              <a:t> </a:t>
            </a:r>
            <a:r>
              <a:rPr lang="en-US" dirty="0" err="1" smtClean="0"/>
              <a:t>dou</a:t>
            </a:r>
            <a:r>
              <a:rPr lang="ro-RO" dirty="0" smtClean="0"/>
              <a:t>ă</a:t>
            </a:r>
            <a:r>
              <a:rPr lang="en-US" dirty="0" smtClean="0"/>
              <a:t> </a:t>
            </a:r>
            <a:r>
              <a:rPr lang="ro-RO" dirty="0" smtClean="0"/>
              <a:t>î</a:t>
            </a:r>
            <a:r>
              <a:rPr lang="en-US" dirty="0" err="1" smtClean="0"/>
              <a:t>ntalniri</a:t>
            </a:r>
            <a:r>
              <a:rPr lang="ro-RO" dirty="0" smtClean="0"/>
              <a:t>,</a:t>
            </a:r>
            <a:r>
              <a:rPr lang="en-US" dirty="0" smtClean="0"/>
              <a:t> </a:t>
            </a:r>
            <a:r>
              <a:rPr lang="en-US" dirty="0" smtClean="0"/>
              <a:t>cu o durata de 5 </a:t>
            </a:r>
            <a:r>
              <a:rPr lang="en-US" dirty="0" err="1" smtClean="0"/>
              <a:t>zile</a:t>
            </a:r>
            <a:r>
              <a:rPr lang="en-US" dirty="0" smtClean="0"/>
              <a:t> </a:t>
            </a:r>
            <a:r>
              <a:rPr lang="en-US" dirty="0" err="1" smtClean="0"/>
              <a:t>fiecare</a:t>
            </a:r>
            <a:r>
              <a:rPr lang="ro-RO" dirty="0" smtClean="0"/>
              <a:t>,</a:t>
            </a:r>
            <a:r>
              <a:rPr lang="en-US" dirty="0" smtClean="0"/>
              <a:t> </a:t>
            </a:r>
            <a:r>
              <a:rPr lang="en-US" dirty="0" smtClean="0"/>
              <a:t>vor </a:t>
            </a:r>
            <a:r>
              <a:rPr lang="en-US" dirty="0" err="1" smtClean="0"/>
              <a:t>cuprinde</a:t>
            </a:r>
            <a:r>
              <a:rPr lang="en-US" dirty="0" smtClean="0"/>
              <a:t> </a:t>
            </a:r>
            <a:r>
              <a:rPr lang="en-US" dirty="0" err="1" smtClean="0"/>
              <a:t>activit</a:t>
            </a:r>
            <a:r>
              <a:rPr lang="ro-RO" dirty="0" smtClean="0"/>
              <a:t>ăț</a:t>
            </a:r>
            <a:r>
              <a:rPr lang="en-US" dirty="0" err="1" smtClean="0"/>
              <a:t>i</a:t>
            </a:r>
            <a:r>
              <a:rPr lang="en-US" dirty="0" smtClean="0"/>
              <a:t> </a:t>
            </a:r>
            <a:r>
              <a:rPr lang="en-US" dirty="0" err="1" smtClean="0"/>
              <a:t>educationale</a:t>
            </a:r>
            <a:r>
              <a:rPr lang="en-US" dirty="0" smtClean="0"/>
              <a:t> </a:t>
            </a:r>
            <a:r>
              <a:rPr lang="en-US" dirty="0" err="1" smtClean="0"/>
              <a:t>av</a:t>
            </a:r>
            <a:r>
              <a:rPr lang="ro-RO" dirty="0" smtClean="0"/>
              <a:t>â</a:t>
            </a:r>
            <a:r>
              <a:rPr lang="en-US" dirty="0" err="1" smtClean="0"/>
              <a:t>nd</a:t>
            </a:r>
            <a:r>
              <a:rPr lang="en-US" dirty="0" smtClean="0"/>
              <a:t> </a:t>
            </a:r>
            <a:r>
              <a:rPr lang="en-US" dirty="0" smtClean="0"/>
              <a:t>ca </a:t>
            </a:r>
            <a:r>
              <a:rPr lang="en-US" dirty="0" err="1" smtClean="0"/>
              <a:t>scop</a:t>
            </a:r>
            <a:r>
              <a:rPr lang="en-US" dirty="0" smtClean="0"/>
              <a:t> </a:t>
            </a:r>
            <a:r>
              <a:rPr lang="ro-RO" dirty="0" smtClean="0"/>
              <a:t>î</a:t>
            </a:r>
            <a:r>
              <a:rPr lang="en-US" dirty="0" err="1" smtClean="0"/>
              <a:t>mbun</a:t>
            </a:r>
            <a:r>
              <a:rPr lang="ro-RO" dirty="0" smtClean="0"/>
              <a:t>ă</a:t>
            </a:r>
            <a:r>
              <a:rPr lang="en-US" dirty="0" smtClean="0"/>
              <a:t>t</a:t>
            </a:r>
            <a:r>
              <a:rPr lang="ro-RO" dirty="0" smtClean="0"/>
              <a:t>ă</a:t>
            </a:r>
            <a:r>
              <a:rPr lang="ro-RO" dirty="0" smtClean="0"/>
              <a:t>ț</a:t>
            </a:r>
            <a:r>
              <a:rPr lang="en-US" dirty="0" err="1" smtClean="0"/>
              <a:t>irea</a:t>
            </a:r>
            <a:r>
              <a:rPr lang="en-US" dirty="0" smtClean="0"/>
              <a:t> </a:t>
            </a:r>
            <a:r>
              <a:rPr lang="en-US" dirty="0" err="1" smtClean="0"/>
              <a:t>abilit</a:t>
            </a:r>
            <a:r>
              <a:rPr lang="ro-RO" dirty="0" smtClean="0"/>
              <a:t>ăț</a:t>
            </a:r>
            <a:r>
              <a:rPr lang="en-US" dirty="0" err="1" smtClean="0"/>
              <a:t>ilor</a:t>
            </a:r>
            <a:r>
              <a:rPr lang="en-US" dirty="0" smtClean="0"/>
              <a:t> </a:t>
            </a:r>
            <a:r>
              <a:rPr lang="en-US" dirty="0" smtClean="0"/>
              <a:t>de </a:t>
            </a:r>
            <a:r>
              <a:rPr lang="en-US" dirty="0" err="1" smtClean="0"/>
              <a:t>rela</a:t>
            </a:r>
            <a:r>
              <a:rPr lang="ro-RO" dirty="0" smtClean="0"/>
              <a:t>ț</a:t>
            </a:r>
            <a:r>
              <a:rPr lang="en-US" dirty="0" err="1" smtClean="0"/>
              <a:t>ionare</a:t>
            </a:r>
            <a:r>
              <a:rPr lang="en-US" dirty="0" smtClean="0"/>
              <a:t> </a:t>
            </a:r>
            <a:r>
              <a:rPr lang="ro-RO" dirty="0" smtClean="0"/>
              <a:t>ș</a:t>
            </a:r>
            <a:r>
              <a:rPr lang="en-US" dirty="0" err="1" smtClean="0"/>
              <a:t>i</a:t>
            </a:r>
            <a:r>
              <a:rPr lang="en-US" dirty="0" smtClean="0"/>
              <a:t> </a:t>
            </a:r>
            <a:r>
              <a:rPr lang="en-US" dirty="0" err="1" smtClean="0"/>
              <a:t>comunicare</a:t>
            </a:r>
            <a:r>
              <a:rPr lang="en-US" dirty="0" smtClean="0"/>
              <a:t> </a:t>
            </a:r>
            <a:r>
              <a:rPr lang="en-US" dirty="0" err="1" smtClean="0"/>
              <a:t>dar</a:t>
            </a:r>
            <a:r>
              <a:rPr lang="en-US" dirty="0" smtClean="0"/>
              <a:t> </a:t>
            </a:r>
            <a:r>
              <a:rPr lang="ro-RO" dirty="0" smtClean="0"/>
              <a:t>ș</a:t>
            </a:r>
            <a:r>
              <a:rPr lang="en-US" dirty="0" err="1" smtClean="0"/>
              <a:t>i</a:t>
            </a:r>
            <a:r>
              <a:rPr lang="en-US" dirty="0" smtClean="0"/>
              <a:t> </a:t>
            </a:r>
            <a:r>
              <a:rPr lang="en-US" dirty="0" smtClean="0"/>
              <a:t>a </a:t>
            </a:r>
            <a:r>
              <a:rPr lang="en-US" dirty="0" err="1" smtClean="0"/>
              <a:t>abilit</a:t>
            </a:r>
            <a:r>
              <a:rPr lang="ro-RO" dirty="0" smtClean="0"/>
              <a:t>ăț</a:t>
            </a:r>
            <a:r>
              <a:rPr lang="en-US" dirty="0" err="1" smtClean="0"/>
              <a:t>ilor</a:t>
            </a:r>
            <a:r>
              <a:rPr lang="en-US" dirty="0" smtClean="0"/>
              <a:t>  </a:t>
            </a:r>
            <a:r>
              <a:rPr lang="en-US" dirty="0" smtClean="0"/>
              <a:t>de utilizare a tehnologiilor informatice(ICT). </a:t>
            </a:r>
            <a:endParaRPr lang="en-US" dirty="0"/>
          </a:p>
        </p:txBody>
      </p:sp>
      <p:sp>
        <p:nvSpPr>
          <p:cNvPr id="3" name="Title 2"/>
          <p:cNvSpPr>
            <a:spLocks noGrp="1"/>
          </p:cNvSpPr>
          <p:nvPr>
            <p:ph type="title"/>
          </p:nvPr>
        </p:nvSpPr>
        <p:spPr/>
        <p:txBody>
          <a:bodyPr/>
          <a:lstStyle/>
          <a:p>
            <a:r>
              <a:rPr lang="en-US" dirty="0" smtClean="0">
                <a:solidFill>
                  <a:srgbClr val="800000"/>
                </a:solidFill>
              </a:rPr>
              <a:t>Descrierea proiectului...</a:t>
            </a:r>
            <a:endParaRPr lang="en-US" dirty="0">
              <a:solidFill>
                <a:srgbClr val="800000"/>
              </a:solidFill>
            </a:endParaRPr>
          </a:p>
        </p:txBody>
      </p:sp>
    </p:spTree>
    <p:extLst>
      <p:ext uri="{BB962C8B-B14F-4D97-AF65-F5344CB8AC3E}">
        <p14:creationId xmlns:p14="http://schemas.microsoft.com/office/powerpoint/2010/main" xmlns="" val="3245782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686800" cy="4495800"/>
          </a:xfrm>
        </p:spPr>
        <p:txBody>
          <a:bodyPr>
            <a:normAutofit fontScale="92500" lnSpcReduction="20000"/>
          </a:bodyPr>
          <a:lstStyle/>
          <a:p>
            <a:pPr algn="just"/>
            <a:endParaRPr lang="ro-RO" dirty="0" smtClean="0"/>
          </a:p>
          <a:p>
            <a:pPr algn="just"/>
            <a:r>
              <a:rPr lang="ro-RO" dirty="0" smtClean="0"/>
              <a:t>Î</a:t>
            </a:r>
            <a:r>
              <a:rPr lang="en-US" dirty="0" smtClean="0"/>
              <a:t>n </a:t>
            </a:r>
            <a:r>
              <a:rPr lang="en-US" dirty="0" smtClean="0"/>
              <a:t>cadrul proiectului, </a:t>
            </a:r>
            <a:r>
              <a:rPr lang="ro-RO" dirty="0" smtClean="0"/>
              <a:t>î</a:t>
            </a:r>
            <a:r>
              <a:rPr lang="en-US" dirty="0" smtClean="0"/>
              <a:t>n </a:t>
            </a:r>
            <a:r>
              <a:rPr lang="en-US" dirty="0" smtClean="0"/>
              <a:t>urma procedurii de </a:t>
            </a:r>
            <a:r>
              <a:rPr lang="en-US" dirty="0" err="1" smtClean="0"/>
              <a:t>selec</a:t>
            </a:r>
            <a:r>
              <a:rPr lang="ro-RO" dirty="0" smtClean="0"/>
              <a:t>ț</a:t>
            </a:r>
            <a:r>
              <a:rPr lang="en-US" dirty="0" err="1" smtClean="0"/>
              <a:t>ie</a:t>
            </a:r>
            <a:r>
              <a:rPr lang="en-US" dirty="0" smtClean="0"/>
              <a:t> </a:t>
            </a:r>
            <a:r>
              <a:rPr lang="en-US" dirty="0" smtClean="0"/>
              <a:t>au </a:t>
            </a:r>
            <a:r>
              <a:rPr lang="en-US" dirty="0" err="1" smtClean="0"/>
              <a:t>fost</a:t>
            </a:r>
            <a:r>
              <a:rPr lang="en-US" dirty="0" smtClean="0"/>
              <a:t> </a:t>
            </a:r>
            <a:r>
              <a:rPr lang="en-US" dirty="0" smtClean="0"/>
              <a:t>ale</a:t>
            </a:r>
            <a:r>
              <a:rPr lang="ro-RO" dirty="0" smtClean="0"/>
              <a:t>ș</a:t>
            </a:r>
            <a:r>
              <a:rPr lang="en-US" dirty="0" err="1" smtClean="0"/>
              <a:t>i</a:t>
            </a:r>
            <a:r>
              <a:rPr lang="en-US" dirty="0" smtClean="0"/>
              <a:t> </a:t>
            </a:r>
            <a:r>
              <a:rPr lang="en-US" dirty="0" smtClean="0"/>
              <a:t>aproximativ 20 de elevi, care, </a:t>
            </a:r>
            <a:r>
              <a:rPr lang="ro-RO" dirty="0" smtClean="0"/>
              <a:t>î</a:t>
            </a:r>
            <a:r>
              <a:rPr lang="en-US" dirty="0" err="1" smtClean="0"/>
              <a:t>mpreun</a:t>
            </a:r>
            <a:r>
              <a:rPr lang="ro-RO" dirty="0" smtClean="0"/>
              <a:t>ă</a:t>
            </a:r>
            <a:r>
              <a:rPr lang="en-US" dirty="0" smtClean="0"/>
              <a:t> </a:t>
            </a:r>
            <a:r>
              <a:rPr lang="en-US" dirty="0" smtClean="0"/>
              <a:t>cu </a:t>
            </a:r>
            <a:r>
              <a:rPr lang="en-US" dirty="0" smtClean="0"/>
              <a:t>p</a:t>
            </a:r>
            <a:r>
              <a:rPr lang="ro-RO" dirty="0" smtClean="0"/>
              <a:t>ă</a:t>
            </a:r>
            <a:r>
              <a:rPr lang="en-US" dirty="0" err="1" smtClean="0"/>
              <a:t>rin</a:t>
            </a:r>
            <a:r>
              <a:rPr lang="ro-RO" dirty="0" smtClean="0"/>
              <a:t>ț</a:t>
            </a:r>
            <a:r>
              <a:rPr lang="en-US" dirty="0" smtClean="0"/>
              <a:t>ii </a:t>
            </a:r>
            <a:r>
              <a:rPr lang="en-US" dirty="0" smtClean="0"/>
              <a:t>lor vor participa la </a:t>
            </a:r>
            <a:r>
              <a:rPr lang="en-US" dirty="0" err="1" smtClean="0"/>
              <a:t>activit</a:t>
            </a:r>
            <a:r>
              <a:rPr lang="ro-RO" dirty="0" smtClean="0"/>
              <a:t>ăț</a:t>
            </a:r>
            <a:r>
              <a:rPr lang="en-US" dirty="0" err="1" smtClean="0"/>
              <a:t>ile</a:t>
            </a:r>
            <a:r>
              <a:rPr lang="en-US" dirty="0" smtClean="0"/>
              <a:t> </a:t>
            </a:r>
            <a:r>
              <a:rPr lang="en-US" dirty="0" err="1" smtClean="0"/>
              <a:t>proiectului</a:t>
            </a:r>
            <a:r>
              <a:rPr lang="en-US" dirty="0" smtClean="0"/>
              <a:t>.</a:t>
            </a:r>
            <a:r>
              <a:rPr lang="ro-RO" dirty="0" smtClean="0"/>
              <a:t> </a:t>
            </a:r>
            <a:r>
              <a:rPr lang="en-US" dirty="0" smtClean="0"/>
              <a:t>Din ace</a:t>
            </a:r>
            <a:r>
              <a:rPr lang="ro-RO" dirty="0" smtClean="0"/>
              <a:t>ș</a:t>
            </a:r>
            <a:r>
              <a:rPr lang="en-US" dirty="0" err="1" smtClean="0"/>
              <a:t>ti</a:t>
            </a:r>
            <a:r>
              <a:rPr lang="en-US" dirty="0" smtClean="0"/>
              <a:t> </a:t>
            </a:r>
            <a:r>
              <a:rPr lang="en-US" dirty="0" smtClean="0"/>
              <a:t>20, vor </a:t>
            </a:r>
            <a:r>
              <a:rPr lang="en-US" dirty="0" err="1" smtClean="0"/>
              <a:t>fi</a:t>
            </a:r>
            <a:r>
              <a:rPr lang="en-US" dirty="0" smtClean="0"/>
              <a:t> </a:t>
            </a:r>
            <a:r>
              <a:rPr lang="en-US" dirty="0" err="1" smtClean="0"/>
              <a:t>selecta</a:t>
            </a:r>
            <a:r>
              <a:rPr lang="ro-RO" dirty="0" smtClean="0"/>
              <a:t>ț</a:t>
            </a:r>
            <a:r>
              <a:rPr lang="en-US" dirty="0" err="1" smtClean="0"/>
              <a:t>i</a:t>
            </a:r>
            <a:r>
              <a:rPr lang="en-US" dirty="0" smtClean="0"/>
              <a:t> </a:t>
            </a:r>
            <a:r>
              <a:rPr lang="en-US" dirty="0" smtClean="0"/>
              <a:t>8 elevi care vor participa la cele </a:t>
            </a:r>
            <a:r>
              <a:rPr lang="en-US" dirty="0" err="1" smtClean="0"/>
              <a:t>doua</a:t>
            </a:r>
            <a:r>
              <a:rPr lang="en-US" dirty="0" smtClean="0"/>
              <a:t> </a:t>
            </a:r>
            <a:r>
              <a:rPr lang="ro-RO" dirty="0" smtClean="0"/>
              <a:t>î</a:t>
            </a:r>
            <a:r>
              <a:rPr lang="en-US" dirty="0" err="1" smtClean="0"/>
              <a:t>nt</a:t>
            </a:r>
            <a:r>
              <a:rPr lang="ro-RO" dirty="0" smtClean="0"/>
              <a:t>â</a:t>
            </a:r>
            <a:r>
              <a:rPr lang="en-US" dirty="0" err="1" smtClean="0"/>
              <a:t>lniri</a:t>
            </a:r>
            <a:r>
              <a:rPr lang="en-US" dirty="0" smtClean="0"/>
              <a:t> </a:t>
            </a:r>
            <a:r>
              <a:rPr lang="en-US" dirty="0" err="1" smtClean="0"/>
              <a:t>transna</a:t>
            </a:r>
            <a:r>
              <a:rPr lang="ro-RO" dirty="0" smtClean="0"/>
              <a:t>ț</a:t>
            </a:r>
            <a:r>
              <a:rPr lang="en-US" dirty="0" err="1" smtClean="0"/>
              <a:t>ionale</a:t>
            </a:r>
            <a:r>
              <a:rPr lang="en-US" dirty="0" smtClean="0"/>
              <a:t> (</a:t>
            </a:r>
            <a:r>
              <a:rPr lang="ro-RO" dirty="0" smtClean="0"/>
              <a:t>î</a:t>
            </a:r>
            <a:r>
              <a:rPr lang="en-US" dirty="0" smtClean="0"/>
              <a:t>n </a:t>
            </a:r>
            <a:r>
              <a:rPr lang="en-US" dirty="0" err="1" smtClean="0"/>
              <a:t>Polonia</a:t>
            </a:r>
            <a:r>
              <a:rPr lang="en-US" dirty="0" smtClean="0"/>
              <a:t> </a:t>
            </a:r>
            <a:r>
              <a:rPr lang="ro-RO" dirty="0" smtClean="0"/>
              <a:t>ș</a:t>
            </a:r>
            <a:r>
              <a:rPr lang="en-US" dirty="0" err="1" smtClean="0"/>
              <a:t>i</a:t>
            </a:r>
            <a:r>
              <a:rPr lang="en-US" dirty="0" smtClean="0"/>
              <a:t> </a:t>
            </a:r>
            <a:r>
              <a:rPr lang="ro-RO" dirty="0" smtClean="0"/>
              <a:t>î</a:t>
            </a:r>
            <a:r>
              <a:rPr lang="en-US" dirty="0" smtClean="0"/>
              <a:t>n </a:t>
            </a:r>
            <a:r>
              <a:rPr lang="en-US" dirty="0" smtClean="0"/>
              <a:t>Grecia). </a:t>
            </a:r>
          </a:p>
          <a:p>
            <a:pPr algn="just"/>
            <a:r>
              <a:rPr lang="en-US" dirty="0" smtClean="0"/>
              <a:t>Elevii vor </a:t>
            </a:r>
            <a:r>
              <a:rPr lang="en-US" dirty="0" err="1" smtClean="0"/>
              <a:t>fi</a:t>
            </a:r>
            <a:r>
              <a:rPr lang="en-US" dirty="0" smtClean="0"/>
              <a:t> </a:t>
            </a:r>
            <a:r>
              <a:rPr lang="en-US" dirty="0" err="1" smtClean="0"/>
              <a:t>selecta</a:t>
            </a:r>
            <a:r>
              <a:rPr lang="ro-RO" dirty="0" smtClean="0"/>
              <a:t>ț</a:t>
            </a:r>
            <a:r>
              <a:rPr lang="en-US" dirty="0" err="1" smtClean="0"/>
              <a:t>i</a:t>
            </a:r>
            <a:r>
              <a:rPr lang="en-US" dirty="0" smtClean="0"/>
              <a:t> </a:t>
            </a:r>
            <a:r>
              <a:rPr lang="en-US" dirty="0" smtClean="0"/>
              <a:t>pentru participarea la </a:t>
            </a:r>
            <a:r>
              <a:rPr lang="ro-RO" dirty="0" smtClean="0"/>
              <a:t>î</a:t>
            </a:r>
            <a:r>
              <a:rPr lang="en-US" dirty="0" err="1" smtClean="0"/>
              <a:t>nt</a:t>
            </a:r>
            <a:r>
              <a:rPr lang="ro-RO" dirty="0" smtClean="0"/>
              <a:t>â</a:t>
            </a:r>
            <a:r>
              <a:rPr lang="en-US" dirty="0" err="1" smtClean="0"/>
              <a:t>lnirile</a:t>
            </a:r>
            <a:r>
              <a:rPr lang="en-US" dirty="0" smtClean="0"/>
              <a:t> </a:t>
            </a:r>
            <a:r>
              <a:rPr lang="en-US" dirty="0" err="1" smtClean="0"/>
              <a:t>transna</a:t>
            </a:r>
            <a:r>
              <a:rPr lang="ro-RO" dirty="0" smtClean="0"/>
              <a:t>ț</a:t>
            </a:r>
            <a:r>
              <a:rPr lang="en-US" dirty="0" err="1" smtClean="0"/>
              <a:t>ionale</a:t>
            </a:r>
            <a:r>
              <a:rPr lang="en-US" dirty="0" smtClean="0"/>
              <a:t> </a:t>
            </a:r>
            <a:r>
              <a:rPr lang="ro-RO" dirty="0" smtClean="0"/>
              <a:t>î</a:t>
            </a:r>
            <a:r>
              <a:rPr lang="en-US" dirty="0" smtClean="0"/>
              <a:t>n </a:t>
            </a:r>
            <a:r>
              <a:rPr lang="en-US" dirty="0" smtClean="0"/>
              <a:t>baza </a:t>
            </a:r>
            <a:r>
              <a:rPr lang="en-US" dirty="0" err="1" smtClean="0"/>
              <a:t>unei</a:t>
            </a:r>
            <a:r>
              <a:rPr lang="en-US" dirty="0" smtClean="0"/>
              <a:t> </a:t>
            </a:r>
            <a:r>
              <a:rPr lang="en-US" dirty="0" err="1" smtClean="0"/>
              <a:t>fi</a:t>
            </a:r>
            <a:r>
              <a:rPr lang="ro-RO" dirty="0" smtClean="0"/>
              <a:t>ș</a:t>
            </a:r>
            <a:r>
              <a:rPr lang="en-US" dirty="0" smtClean="0"/>
              <a:t>e </a:t>
            </a:r>
            <a:r>
              <a:rPr lang="en-US" dirty="0" smtClean="0"/>
              <a:t>de </a:t>
            </a:r>
            <a:r>
              <a:rPr lang="en-US" dirty="0" err="1" smtClean="0"/>
              <a:t>evaluare</a:t>
            </a:r>
            <a:r>
              <a:rPr lang="en-US" dirty="0" smtClean="0"/>
              <a:t> </a:t>
            </a:r>
            <a:r>
              <a:rPr lang="ro-RO" dirty="0" smtClean="0"/>
              <a:t>î</a:t>
            </a:r>
            <a:r>
              <a:rPr lang="en-US" dirty="0" smtClean="0"/>
              <a:t>n </a:t>
            </a:r>
            <a:r>
              <a:rPr lang="en-US" dirty="0" smtClean="0"/>
              <a:t>care vor fi </a:t>
            </a:r>
            <a:r>
              <a:rPr lang="en-US" dirty="0" err="1" smtClean="0"/>
              <a:t>punctate</a:t>
            </a:r>
            <a:r>
              <a:rPr lang="en-US" dirty="0" smtClean="0"/>
              <a:t> </a:t>
            </a:r>
            <a:r>
              <a:rPr lang="en-US" dirty="0" err="1" smtClean="0"/>
              <a:t>urm</a:t>
            </a:r>
            <a:r>
              <a:rPr lang="ro-RO" dirty="0" smtClean="0"/>
              <a:t>ă</a:t>
            </a:r>
            <a:r>
              <a:rPr lang="en-US" dirty="0" err="1" smtClean="0"/>
              <a:t>toarele</a:t>
            </a:r>
            <a:r>
              <a:rPr lang="en-US" dirty="0" smtClean="0"/>
              <a:t> </a:t>
            </a:r>
            <a:r>
              <a:rPr lang="en-US" dirty="0" smtClean="0"/>
              <a:t>aspecte: </a:t>
            </a:r>
            <a:r>
              <a:rPr lang="en-US" dirty="0" err="1" smtClean="0"/>
              <a:t>dosarul</a:t>
            </a:r>
            <a:r>
              <a:rPr lang="en-US" dirty="0" smtClean="0"/>
              <a:t> </a:t>
            </a:r>
            <a:r>
              <a:rPr lang="en-US" dirty="0" err="1" smtClean="0"/>
              <a:t>ini</a:t>
            </a:r>
            <a:r>
              <a:rPr lang="ro-RO" dirty="0" smtClean="0"/>
              <a:t>ț</a:t>
            </a:r>
            <a:r>
              <a:rPr lang="en-US" dirty="0" err="1" smtClean="0"/>
              <a:t>ial</a:t>
            </a:r>
            <a:r>
              <a:rPr lang="en-US" dirty="0" smtClean="0"/>
              <a:t>, conduita, receptivitatea, punctualitatea, </a:t>
            </a:r>
            <a:r>
              <a:rPr lang="en-US" dirty="0" err="1" smtClean="0"/>
              <a:t>responsab</a:t>
            </a:r>
            <a:r>
              <a:rPr lang="ro-RO" dirty="0" smtClean="0"/>
              <a:t>i</a:t>
            </a:r>
            <a:r>
              <a:rPr lang="en-US" dirty="0" err="1" smtClean="0"/>
              <a:t>litatea</a:t>
            </a:r>
            <a:r>
              <a:rPr lang="en-US" dirty="0" smtClean="0"/>
              <a:t>, </a:t>
            </a:r>
            <a:r>
              <a:rPr lang="en-US" dirty="0" err="1" smtClean="0"/>
              <a:t>disponibilitatea</a:t>
            </a:r>
            <a:r>
              <a:rPr lang="en-US" dirty="0" smtClean="0"/>
              <a:t> </a:t>
            </a:r>
            <a:r>
              <a:rPr lang="en-US" dirty="0" err="1" smtClean="0"/>
              <a:t>manifestat</a:t>
            </a:r>
            <a:r>
              <a:rPr lang="ro-RO" dirty="0" smtClean="0"/>
              <a:t>ă</a:t>
            </a:r>
            <a:r>
              <a:rPr lang="en-US" dirty="0" smtClean="0"/>
              <a:t> </a:t>
            </a:r>
            <a:r>
              <a:rPr lang="ro-RO" dirty="0" smtClean="0"/>
              <a:t>î</a:t>
            </a:r>
            <a:r>
              <a:rPr lang="en-US" dirty="0" smtClean="0"/>
              <a:t>n </a:t>
            </a:r>
            <a:r>
              <a:rPr lang="en-US" dirty="0" err="1" smtClean="0"/>
              <a:t>implicarea</a:t>
            </a:r>
            <a:r>
              <a:rPr lang="en-US" dirty="0" smtClean="0"/>
              <a:t> </a:t>
            </a:r>
            <a:r>
              <a:rPr lang="ro-RO" dirty="0" smtClean="0"/>
              <a:t>ș</a:t>
            </a:r>
            <a:r>
              <a:rPr lang="en-US" dirty="0" err="1" smtClean="0"/>
              <a:t>i</a:t>
            </a:r>
            <a:r>
              <a:rPr lang="en-US" dirty="0" smtClean="0"/>
              <a:t> </a:t>
            </a:r>
            <a:r>
              <a:rPr lang="en-US" dirty="0" err="1" smtClean="0"/>
              <a:t>desf</a:t>
            </a:r>
            <a:r>
              <a:rPr lang="ro-RO" dirty="0" smtClean="0"/>
              <a:t>ă</a:t>
            </a:r>
            <a:r>
              <a:rPr lang="ro-RO" dirty="0" smtClean="0"/>
              <a:t>ș</a:t>
            </a:r>
            <a:r>
              <a:rPr lang="en-US" dirty="0" err="1" smtClean="0"/>
              <a:t>urarea</a:t>
            </a:r>
            <a:r>
              <a:rPr lang="en-US" dirty="0" smtClean="0"/>
              <a:t> </a:t>
            </a:r>
            <a:r>
              <a:rPr lang="en-US" dirty="0" err="1" smtClean="0"/>
              <a:t>activit</a:t>
            </a:r>
            <a:r>
              <a:rPr lang="ro-RO" dirty="0" smtClean="0"/>
              <a:t>ăț</a:t>
            </a:r>
            <a:r>
              <a:rPr lang="en-US" dirty="0" err="1" smtClean="0"/>
              <a:t>ilor</a:t>
            </a:r>
            <a:r>
              <a:rPr lang="en-US" dirty="0" smtClean="0"/>
              <a:t> </a:t>
            </a:r>
            <a:r>
              <a:rPr lang="en-US" dirty="0" smtClean="0"/>
              <a:t>proiectului.</a:t>
            </a:r>
          </a:p>
          <a:p>
            <a:pPr algn="just"/>
            <a:r>
              <a:rPr lang="en-US" dirty="0" smtClean="0"/>
              <a:t>Celelalte cinci intalniri vor fi </a:t>
            </a:r>
            <a:r>
              <a:rPr lang="en-US" dirty="0" err="1" smtClean="0"/>
              <a:t>destinate</a:t>
            </a:r>
            <a:r>
              <a:rPr lang="en-US" dirty="0" smtClean="0"/>
              <a:t> </a:t>
            </a:r>
            <a:r>
              <a:rPr lang="en-US" dirty="0" err="1" smtClean="0"/>
              <a:t>monitoriz</a:t>
            </a:r>
            <a:r>
              <a:rPr lang="ro-RO" dirty="0" smtClean="0"/>
              <a:t>ă</a:t>
            </a:r>
            <a:r>
              <a:rPr lang="en-US" dirty="0" smtClean="0"/>
              <a:t>rii </a:t>
            </a:r>
            <a:r>
              <a:rPr lang="ro-RO" dirty="0" smtClean="0"/>
              <a:t>ș</a:t>
            </a:r>
            <a:r>
              <a:rPr lang="en-US" dirty="0" err="1" smtClean="0"/>
              <a:t>i</a:t>
            </a:r>
            <a:r>
              <a:rPr lang="en-US" dirty="0" smtClean="0"/>
              <a:t> </a:t>
            </a:r>
            <a:r>
              <a:rPr lang="en-US" dirty="0" err="1" smtClean="0"/>
              <a:t>evalu</a:t>
            </a:r>
            <a:r>
              <a:rPr lang="ro-RO" dirty="0" smtClean="0"/>
              <a:t>ă</a:t>
            </a:r>
            <a:r>
              <a:rPr lang="en-US" dirty="0" smtClean="0"/>
              <a:t>rii </a:t>
            </a:r>
            <a:r>
              <a:rPr lang="en-US" dirty="0" err="1" smtClean="0"/>
              <a:t>activit</a:t>
            </a:r>
            <a:r>
              <a:rPr lang="ro-RO" dirty="0" smtClean="0"/>
              <a:t>ăț</a:t>
            </a:r>
            <a:r>
              <a:rPr lang="en-US" dirty="0" err="1" smtClean="0"/>
              <a:t>ilor</a:t>
            </a:r>
            <a:r>
              <a:rPr lang="en-US" dirty="0" smtClean="0"/>
              <a:t> </a:t>
            </a:r>
            <a:r>
              <a:rPr lang="en-US" dirty="0" err="1" smtClean="0"/>
              <a:t>proiectului</a:t>
            </a:r>
            <a:r>
              <a:rPr lang="en-US" dirty="0" smtClean="0"/>
              <a:t> </a:t>
            </a:r>
            <a:r>
              <a:rPr lang="ro-RO" dirty="0" smtClean="0"/>
              <a:t>ș</a:t>
            </a:r>
            <a:r>
              <a:rPr lang="en-US" dirty="0" err="1" smtClean="0"/>
              <a:t>i</a:t>
            </a:r>
            <a:r>
              <a:rPr lang="en-US" dirty="0" smtClean="0"/>
              <a:t> </a:t>
            </a:r>
            <a:r>
              <a:rPr lang="en-US" dirty="0" smtClean="0"/>
              <a:t>sunt destinate exclusiv cadrelor didactice. </a:t>
            </a:r>
            <a:r>
              <a:rPr lang="en-US" dirty="0" err="1" smtClean="0"/>
              <a:t>Aceste</a:t>
            </a:r>
            <a:r>
              <a:rPr lang="en-US" dirty="0" smtClean="0"/>
              <a:t> </a:t>
            </a:r>
            <a:r>
              <a:rPr lang="ro-RO" dirty="0" smtClean="0"/>
              <a:t>î</a:t>
            </a:r>
            <a:r>
              <a:rPr lang="en-US" dirty="0" err="1" smtClean="0"/>
              <a:t>nt</a:t>
            </a:r>
            <a:r>
              <a:rPr lang="ro-RO" dirty="0" smtClean="0"/>
              <a:t>â</a:t>
            </a:r>
            <a:r>
              <a:rPr lang="en-US" dirty="0" err="1" smtClean="0"/>
              <a:t>lniri</a:t>
            </a:r>
            <a:r>
              <a:rPr lang="en-US" dirty="0" smtClean="0"/>
              <a:t> </a:t>
            </a:r>
            <a:r>
              <a:rPr lang="en-US" dirty="0" smtClean="0"/>
              <a:t>vor avea loc </a:t>
            </a:r>
            <a:r>
              <a:rPr lang="ro-RO" dirty="0" smtClean="0"/>
              <a:t>î</a:t>
            </a:r>
            <a:r>
              <a:rPr lang="en-US" dirty="0" smtClean="0"/>
              <a:t>n</a:t>
            </a:r>
            <a:r>
              <a:rPr lang="en-US" dirty="0" smtClean="0"/>
              <a:t>: Turcia, Letonia, Spania, Portugalia, Romania. </a:t>
            </a:r>
            <a:endParaRPr lang="en-US" dirty="0"/>
          </a:p>
        </p:txBody>
      </p:sp>
      <p:sp>
        <p:nvSpPr>
          <p:cNvPr id="3" name="Title 2"/>
          <p:cNvSpPr>
            <a:spLocks noGrp="1"/>
          </p:cNvSpPr>
          <p:nvPr>
            <p:ph type="title"/>
          </p:nvPr>
        </p:nvSpPr>
        <p:spPr>
          <a:xfrm>
            <a:off x="457200" y="762000"/>
            <a:ext cx="8229600" cy="1252728"/>
          </a:xfrm>
        </p:spPr>
        <p:txBody>
          <a:bodyPr/>
          <a:lstStyle/>
          <a:p>
            <a:r>
              <a:rPr lang="en-US" b="1" dirty="0" smtClean="0">
                <a:solidFill>
                  <a:srgbClr val="800000"/>
                </a:solidFill>
              </a:rPr>
              <a:t>Descrierea proiectului...</a:t>
            </a:r>
            <a:endParaRPr lang="en-US" b="1" dirty="0">
              <a:solidFill>
                <a:srgbClr val="800000"/>
              </a:solidFill>
            </a:endParaRPr>
          </a:p>
        </p:txBody>
      </p:sp>
    </p:spTree>
    <p:extLst>
      <p:ext uri="{BB962C8B-B14F-4D97-AF65-F5344CB8AC3E}">
        <p14:creationId xmlns:p14="http://schemas.microsoft.com/office/powerpoint/2010/main" xmlns="" val="3348656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799" cy="4724400"/>
          </a:xfrm>
        </p:spPr>
        <p:txBody>
          <a:bodyPr/>
          <a:lstStyle/>
          <a:p>
            <a:pPr marL="0" indent="0" algn="just">
              <a:buNone/>
            </a:pPr>
            <a:r>
              <a:rPr lang="en-US" dirty="0" smtClean="0"/>
              <a:t>	</a:t>
            </a:r>
            <a:r>
              <a:rPr lang="en-US" b="1" dirty="0" err="1" smtClean="0"/>
              <a:t>Activit</a:t>
            </a:r>
            <a:r>
              <a:rPr lang="ro-RO" b="1" dirty="0" smtClean="0"/>
              <a:t>ăț</a:t>
            </a:r>
            <a:r>
              <a:rPr lang="en-US" b="1" dirty="0" err="1" smtClean="0"/>
              <a:t>ile</a:t>
            </a:r>
            <a:r>
              <a:rPr lang="en-US" b="1" dirty="0" smtClean="0"/>
              <a:t> </a:t>
            </a:r>
            <a:r>
              <a:rPr lang="en-US" b="1" dirty="0" smtClean="0"/>
              <a:t>proiectului </a:t>
            </a:r>
            <a:r>
              <a:rPr lang="en-US" dirty="0" smtClean="0"/>
              <a:t>sunt </a:t>
            </a:r>
            <a:r>
              <a:rPr lang="en-US" dirty="0" err="1" smtClean="0"/>
              <a:t>adresate</a:t>
            </a:r>
            <a:r>
              <a:rPr lang="en-US" dirty="0" smtClean="0"/>
              <a:t> </a:t>
            </a:r>
            <a:r>
              <a:rPr lang="en-US" dirty="0" err="1" smtClean="0"/>
              <a:t>deopotriv</a:t>
            </a:r>
            <a:r>
              <a:rPr lang="ro-RO" dirty="0" smtClean="0"/>
              <a:t>ă</a:t>
            </a:r>
            <a:r>
              <a:rPr lang="en-US" dirty="0" smtClean="0"/>
              <a:t> </a:t>
            </a:r>
            <a:r>
              <a:rPr lang="en-US" dirty="0" smtClean="0"/>
              <a:t>profesorilor, </a:t>
            </a:r>
            <a:r>
              <a:rPr lang="en-US" dirty="0" smtClean="0"/>
              <a:t>p</a:t>
            </a:r>
            <a:r>
              <a:rPr lang="ro-RO" dirty="0" smtClean="0"/>
              <a:t>ă</a:t>
            </a:r>
            <a:r>
              <a:rPr lang="en-US" dirty="0" err="1" smtClean="0"/>
              <a:t>rin</a:t>
            </a:r>
            <a:r>
              <a:rPr lang="ro-RO" dirty="0" smtClean="0"/>
              <a:t>ț</a:t>
            </a:r>
            <a:r>
              <a:rPr lang="en-US" dirty="0" err="1" smtClean="0"/>
              <a:t>ilor</a:t>
            </a:r>
            <a:r>
              <a:rPr lang="en-US" dirty="0" smtClean="0"/>
              <a:t> </a:t>
            </a:r>
            <a:r>
              <a:rPr lang="ro-RO" dirty="0" smtClean="0"/>
              <a:t>ș</a:t>
            </a:r>
            <a:r>
              <a:rPr lang="en-US" dirty="0" err="1" smtClean="0"/>
              <a:t>i</a:t>
            </a:r>
            <a:r>
              <a:rPr lang="en-US" dirty="0" smtClean="0"/>
              <a:t> </a:t>
            </a:r>
            <a:r>
              <a:rPr lang="en-US" dirty="0" smtClean="0"/>
              <a:t>elevilor. Printre acestea se </a:t>
            </a:r>
            <a:r>
              <a:rPr lang="en-US" dirty="0" smtClean="0"/>
              <a:t>num</a:t>
            </a:r>
            <a:r>
              <a:rPr lang="ro-RO" dirty="0" smtClean="0"/>
              <a:t>ă</a:t>
            </a:r>
            <a:r>
              <a:rPr lang="en-US" dirty="0" smtClean="0"/>
              <a:t>r</a:t>
            </a:r>
            <a:r>
              <a:rPr lang="ro-RO" dirty="0" smtClean="0"/>
              <a:t>ă</a:t>
            </a:r>
            <a:r>
              <a:rPr lang="en-US" dirty="0" smtClean="0"/>
              <a:t>:</a:t>
            </a:r>
            <a:endParaRPr lang="en-US" dirty="0" smtClean="0"/>
          </a:p>
          <a:p>
            <a:pPr algn="just"/>
            <a:r>
              <a:rPr lang="en-US" dirty="0" smtClean="0"/>
              <a:t>- completarea pe parcursul a doua luni a unor carnete de </a:t>
            </a:r>
            <a:r>
              <a:rPr lang="en-US" dirty="0" smtClean="0"/>
              <a:t>con</a:t>
            </a:r>
            <a:r>
              <a:rPr lang="ro-RO" dirty="0" smtClean="0"/>
              <a:t>ș</a:t>
            </a:r>
            <a:r>
              <a:rPr lang="en-US" dirty="0" err="1" smtClean="0"/>
              <a:t>tientizare</a:t>
            </a:r>
            <a:r>
              <a:rPr lang="en-US" dirty="0" smtClean="0"/>
              <a:t> </a:t>
            </a:r>
            <a:r>
              <a:rPr lang="en-US" dirty="0" smtClean="0"/>
              <a:t>a </a:t>
            </a:r>
            <a:r>
              <a:rPr lang="en-US" dirty="0" err="1" smtClean="0"/>
              <a:t>dificult</a:t>
            </a:r>
            <a:r>
              <a:rPr lang="ro-RO" dirty="0" smtClean="0"/>
              <a:t>ăț</a:t>
            </a:r>
            <a:r>
              <a:rPr lang="en-US" dirty="0" err="1" smtClean="0"/>
              <a:t>ilor</a:t>
            </a:r>
            <a:r>
              <a:rPr lang="en-US" dirty="0" smtClean="0"/>
              <a:t> </a:t>
            </a:r>
            <a:r>
              <a:rPr lang="en-US" dirty="0" err="1" smtClean="0"/>
              <a:t>existente</a:t>
            </a:r>
            <a:r>
              <a:rPr lang="en-US" dirty="0" smtClean="0"/>
              <a:t> </a:t>
            </a:r>
            <a:r>
              <a:rPr lang="ro-RO" dirty="0" smtClean="0"/>
              <a:t>î</a:t>
            </a:r>
            <a:r>
              <a:rPr lang="en-US" dirty="0" smtClean="0"/>
              <a:t>n </a:t>
            </a:r>
            <a:r>
              <a:rPr lang="en-US" dirty="0" err="1" smtClean="0"/>
              <a:t>rela</a:t>
            </a:r>
            <a:r>
              <a:rPr lang="ro-RO" dirty="0" smtClean="0"/>
              <a:t>ț</a:t>
            </a:r>
            <a:r>
              <a:rPr lang="en-US" dirty="0" err="1" smtClean="0"/>
              <a:t>iile</a:t>
            </a:r>
            <a:r>
              <a:rPr lang="en-US" dirty="0" smtClean="0"/>
              <a:t> </a:t>
            </a:r>
            <a:r>
              <a:rPr lang="ro-RO" dirty="0" smtClean="0"/>
              <a:t>ș</a:t>
            </a:r>
            <a:r>
              <a:rPr lang="en-US" dirty="0" smtClean="0"/>
              <a:t>coal</a:t>
            </a:r>
            <a:r>
              <a:rPr lang="ro-RO" dirty="0" smtClean="0"/>
              <a:t>ă</a:t>
            </a:r>
            <a:r>
              <a:rPr lang="en-US" dirty="0" smtClean="0"/>
              <a:t>-</a:t>
            </a:r>
            <a:r>
              <a:rPr lang="en-US" dirty="0" err="1" smtClean="0"/>
              <a:t>familie-elev</a:t>
            </a:r>
            <a:r>
              <a:rPr lang="en-US" dirty="0" smtClean="0"/>
              <a:t>;</a:t>
            </a:r>
          </a:p>
          <a:p>
            <a:pPr algn="just"/>
            <a:r>
              <a:rPr lang="en-US" dirty="0" smtClean="0"/>
              <a:t>- </a:t>
            </a:r>
            <a:r>
              <a:rPr lang="en-US" dirty="0" err="1" smtClean="0"/>
              <a:t>alc</a:t>
            </a:r>
            <a:r>
              <a:rPr lang="ro-RO" dirty="0" smtClean="0"/>
              <a:t>ă</a:t>
            </a:r>
            <a:r>
              <a:rPr lang="en-US" dirty="0" err="1" smtClean="0"/>
              <a:t>tuirea</a:t>
            </a:r>
            <a:r>
              <a:rPr lang="en-US" dirty="0" smtClean="0"/>
              <a:t> </a:t>
            </a:r>
            <a:r>
              <a:rPr lang="en-US" dirty="0" smtClean="0"/>
              <a:t>unor calendare pentru a </a:t>
            </a:r>
            <a:r>
              <a:rPr lang="ro-RO" dirty="0" smtClean="0"/>
              <a:t>î</a:t>
            </a:r>
            <a:r>
              <a:rPr lang="en-US" dirty="0" err="1" smtClean="0"/>
              <a:t>mbun</a:t>
            </a:r>
            <a:r>
              <a:rPr lang="ro-RO" dirty="0" smtClean="0"/>
              <a:t>ă</a:t>
            </a:r>
            <a:r>
              <a:rPr lang="en-US" dirty="0" smtClean="0"/>
              <a:t>t</a:t>
            </a:r>
            <a:r>
              <a:rPr lang="ro-RO" dirty="0" smtClean="0"/>
              <a:t>ă</a:t>
            </a:r>
            <a:r>
              <a:rPr lang="ro-RO" dirty="0" smtClean="0"/>
              <a:t>ț</a:t>
            </a:r>
            <a:r>
              <a:rPr lang="en-US" dirty="0" err="1" smtClean="0"/>
              <a:t>i</a:t>
            </a:r>
            <a:r>
              <a:rPr lang="en-US" dirty="0" smtClean="0"/>
              <a:t> </a:t>
            </a:r>
            <a:r>
              <a:rPr lang="en-US" dirty="0" err="1" smtClean="0"/>
              <a:t>rela</a:t>
            </a:r>
            <a:r>
              <a:rPr lang="ro-RO" dirty="0" smtClean="0"/>
              <a:t>ț</a:t>
            </a:r>
            <a:r>
              <a:rPr lang="en-US" dirty="0" err="1" smtClean="0"/>
              <a:t>iile</a:t>
            </a:r>
            <a:r>
              <a:rPr lang="en-US" dirty="0" smtClean="0"/>
              <a:t> p</a:t>
            </a:r>
            <a:r>
              <a:rPr lang="ro-RO" dirty="0" smtClean="0"/>
              <a:t>ă</a:t>
            </a:r>
            <a:r>
              <a:rPr lang="en-US" dirty="0" err="1" smtClean="0"/>
              <a:t>rinte-copil</a:t>
            </a:r>
            <a:r>
              <a:rPr lang="en-US" dirty="0" smtClean="0"/>
              <a:t>, copil-profesor, </a:t>
            </a:r>
            <a:r>
              <a:rPr lang="en-US" dirty="0" err="1" smtClean="0"/>
              <a:t>profesor</a:t>
            </a:r>
            <a:r>
              <a:rPr lang="en-US" dirty="0" smtClean="0"/>
              <a:t>-p</a:t>
            </a:r>
            <a:r>
              <a:rPr lang="ro-RO" dirty="0" smtClean="0"/>
              <a:t>ă</a:t>
            </a:r>
            <a:r>
              <a:rPr lang="en-US" dirty="0" err="1" smtClean="0"/>
              <a:t>rinte</a:t>
            </a:r>
            <a:r>
              <a:rPr lang="en-US" dirty="0" smtClean="0"/>
              <a:t>;</a:t>
            </a:r>
          </a:p>
          <a:p>
            <a:pPr algn="just"/>
            <a:r>
              <a:rPr lang="en-US" dirty="0" smtClean="0"/>
              <a:t>- </a:t>
            </a:r>
            <a:r>
              <a:rPr lang="en-US" dirty="0" err="1" smtClean="0"/>
              <a:t>alc</a:t>
            </a:r>
            <a:r>
              <a:rPr lang="ro-RO" dirty="0" smtClean="0"/>
              <a:t>ă</a:t>
            </a:r>
            <a:r>
              <a:rPr lang="en-US" dirty="0" err="1" smtClean="0"/>
              <a:t>tuirea</a:t>
            </a:r>
            <a:r>
              <a:rPr lang="en-US" dirty="0" smtClean="0"/>
              <a:t> </a:t>
            </a:r>
            <a:r>
              <a:rPr lang="en-US" dirty="0" smtClean="0"/>
              <a:t>unor dosare cross-curriculare;</a:t>
            </a:r>
          </a:p>
          <a:p>
            <a:pPr algn="just"/>
            <a:r>
              <a:rPr lang="en-US" dirty="0" smtClean="0"/>
              <a:t>- raportarea, </a:t>
            </a:r>
            <a:r>
              <a:rPr lang="en-US" dirty="0" err="1" smtClean="0"/>
              <a:t>monitorizarea</a:t>
            </a:r>
            <a:r>
              <a:rPr lang="en-US" dirty="0" smtClean="0"/>
              <a:t> </a:t>
            </a:r>
            <a:r>
              <a:rPr lang="ro-RO" dirty="0" smtClean="0"/>
              <a:t>ș</a:t>
            </a:r>
            <a:r>
              <a:rPr lang="en-US" dirty="0" err="1" smtClean="0"/>
              <a:t>i</a:t>
            </a:r>
            <a:r>
              <a:rPr lang="en-US" dirty="0" smtClean="0"/>
              <a:t> </a:t>
            </a:r>
            <a:r>
              <a:rPr lang="en-US" dirty="0" err="1" smtClean="0"/>
              <a:t>evaluarea</a:t>
            </a:r>
            <a:r>
              <a:rPr lang="en-US" dirty="0" smtClean="0"/>
              <a:t> </a:t>
            </a:r>
            <a:r>
              <a:rPr lang="en-US" dirty="0" err="1" smtClean="0"/>
              <a:t>activit</a:t>
            </a:r>
            <a:r>
              <a:rPr lang="ro-RO" dirty="0" smtClean="0"/>
              <a:t>ăț</a:t>
            </a:r>
            <a:r>
              <a:rPr lang="en-US" dirty="0" err="1" smtClean="0"/>
              <a:t>ilor</a:t>
            </a:r>
            <a:r>
              <a:rPr lang="en-US" dirty="0" smtClean="0"/>
              <a:t> </a:t>
            </a:r>
            <a:r>
              <a:rPr lang="en-US" dirty="0" smtClean="0"/>
              <a:t>proiectului;</a:t>
            </a:r>
          </a:p>
          <a:p>
            <a:pPr algn="just"/>
            <a:r>
              <a:rPr lang="en-US" dirty="0" smtClean="0"/>
              <a:t>-  </a:t>
            </a:r>
            <a:r>
              <a:rPr lang="ro-RO" dirty="0" smtClean="0"/>
              <a:t>î</a:t>
            </a:r>
            <a:r>
              <a:rPr lang="en-US" dirty="0" err="1" smtClean="0"/>
              <a:t>nt</a:t>
            </a:r>
            <a:r>
              <a:rPr lang="ro-RO" dirty="0" smtClean="0"/>
              <a:t>â</a:t>
            </a:r>
            <a:r>
              <a:rPr lang="en-US" dirty="0" err="1" smtClean="0"/>
              <a:t>lniri</a:t>
            </a:r>
            <a:r>
              <a:rPr lang="en-US" dirty="0" smtClean="0"/>
              <a:t> </a:t>
            </a:r>
            <a:r>
              <a:rPr lang="en-US" dirty="0" err="1" smtClean="0"/>
              <a:t>tematice</a:t>
            </a:r>
            <a:r>
              <a:rPr lang="en-US" dirty="0" smtClean="0"/>
              <a:t> </a:t>
            </a:r>
            <a:r>
              <a:rPr lang="en-US" dirty="0" err="1" smtClean="0"/>
              <a:t>intrana</a:t>
            </a:r>
            <a:r>
              <a:rPr lang="ro-RO" dirty="0" smtClean="0"/>
              <a:t>ț</a:t>
            </a:r>
            <a:r>
              <a:rPr lang="en-US" dirty="0" err="1" smtClean="0"/>
              <a:t>ionale</a:t>
            </a:r>
            <a:r>
              <a:rPr lang="en-US" dirty="0" smtClean="0"/>
              <a:t> </a:t>
            </a:r>
            <a:r>
              <a:rPr lang="ro-RO" dirty="0" smtClean="0"/>
              <a:t>ș</a:t>
            </a:r>
            <a:r>
              <a:rPr lang="en-US" dirty="0" err="1" smtClean="0"/>
              <a:t>i</a:t>
            </a:r>
            <a:r>
              <a:rPr lang="en-US" dirty="0" smtClean="0"/>
              <a:t> </a:t>
            </a:r>
            <a:r>
              <a:rPr lang="en-US" dirty="0" err="1" smtClean="0"/>
              <a:t>transna</a:t>
            </a:r>
            <a:r>
              <a:rPr lang="ro-RO" dirty="0" smtClean="0"/>
              <a:t>ț</a:t>
            </a:r>
            <a:r>
              <a:rPr lang="en-US" dirty="0" err="1" smtClean="0"/>
              <a:t>ionale</a:t>
            </a:r>
            <a:r>
              <a:rPr lang="en-US" dirty="0" smtClean="0"/>
              <a:t>;</a:t>
            </a:r>
          </a:p>
          <a:p>
            <a:pPr algn="just"/>
            <a:r>
              <a:rPr lang="en-US" dirty="0" smtClean="0"/>
              <a:t>- </a:t>
            </a:r>
            <a:r>
              <a:rPr lang="en-US" dirty="0" err="1" smtClean="0"/>
              <a:t>activit</a:t>
            </a:r>
            <a:r>
              <a:rPr lang="ro-RO" dirty="0" smtClean="0"/>
              <a:t>ăț</a:t>
            </a:r>
            <a:r>
              <a:rPr lang="en-US" dirty="0" err="1" smtClean="0"/>
              <a:t>i</a:t>
            </a:r>
            <a:r>
              <a:rPr lang="en-US" dirty="0" smtClean="0"/>
              <a:t> </a:t>
            </a:r>
            <a:r>
              <a:rPr lang="en-US" dirty="0" err="1" smtClean="0"/>
              <a:t>crosscuriculare</a:t>
            </a:r>
            <a:r>
              <a:rPr lang="en-US" dirty="0" smtClean="0"/>
              <a:t> </a:t>
            </a:r>
            <a:r>
              <a:rPr lang="ro-RO" dirty="0" smtClean="0"/>
              <a:t>î</a:t>
            </a:r>
            <a:r>
              <a:rPr lang="en-US" dirty="0" smtClean="0"/>
              <a:t>n </a:t>
            </a:r>
            <a:r>
              <a:rPr lang="en-US" dirty="0" smtClean="0"/>
              <a:t>cadrul proiectului;</a:t>
            </a:r>
          </a:p>
          <a:p>
            <a:pPr algn="just"/>
            <a:endParaRPr lang="en-US" dirty="0"/>
          </a:p>
        </p:txBody>
      </p:sp>
      <p:sp>
        <p:nvSpPr>
          <p:cNvPr id="3" name="Title 2"/>
          <p:cNvSpPr>
            <a:spLocks noGrp="1"/>
          </p:cNvSpPr>
          <p:nvPr>
            <p:ph type="title"/>
          </p:nvPr>
        </p:nvSpPr>
        <p:spPr/>
        <p:txBody>
          <a:bodyPr/>
          <a:lstStyle/>
          <a:p>
            <a:r>
              <a:rPr lang="en-US" b="1" dirty="0" err="1" smtClean="0">
                <a:solidFill>
                  <a:srgbClr val="800000"/>
                </a:solidFill>
              </a:rPr>
              <a:t>Activit</a:t>
            </a:r>
            <a:r>
              <a:rPr lang="ro-RO" b="1" dirty="0" smtClean="0">
                <a:solidFill>
                  <a:srgbClr val="800000"/>
                </a:solidFill>
              </a:rPr>
              <a:t>ăț</a:t>
            </a:r>
            <a:r>
              <a:rPr lang="en-US" b="1" dirty="0" err="1" smtClean="0">
                <a:solidFill>
                  <a:srgbClr val="800000"/>
                </a:solidFill>
              </a:rPr>
              <a:t>ile</a:t>
            </a:r>
            <a:r>
              <a:rPr lang="en-US" b="1" dirty="0" smtClean="0">
                <a:solidFill>
                  <a:srgbClr val="800000"/>
                </a:solidFill>
              </a:rPr>
              <a:t> </a:t>
            </a:r>
            <a:r>
              <a:rPr lang="en-US" b="1" dirty="0" smtClean="0">
                <a:solidFill>
                  <a:srgbClr val="800000"/>
                </a:solidFill>
              </a:rPr>
              <a:t>proiectului</a:t>
            </a:r>
            <a:endParaRPr lang="en-US" b="1" dirty="0">
              <a:solidFill>
                <a:srgbClr val="800000"/>
              </a:solidFill>
            </a:endParaRPr>
          </a:p>
        </p:txBody>
      </p:sp>
    </p:spTree>
    <p:extLst>
      <p:ext uri="{BB962C8B-B14F-4D97-AF65-F5344CB8AC3E}">
        <p14:creationId xmlns:p14="http://schemas.microsoft.com/office/powerpoint/2010/main" xmlns="" val="2614027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438400"/>
            <a:ext cx="8915399" cy="4221163"/>
          </a:xfrm>
        </p:spPr>
        <p:txBody>
          <a:bodyPr>
            <a:normAutofit fontScale="92500" lnSpcReduction="10000"/>
          </a:bodyPr>
          <a:lstStyle/>
          <a:p>
            <a:r>
              <a:rPr lang="ro-RO" dirty="0" smtClean="0"/>
              <a:t>Î</a:t>
            </a:r>
            <a:r>
              <a:rPr lang="en-US" dirty="0" smtClean="0"/>
              <a:t>n </a:t>
            </a:r>
            <a:r>
              <a:rPr lang="en-US" dirty="0" smtClean="0"/>
              <a:t>urma </a:t>
            </a:r>
            <a:r>
              <a:rPr lang="en-US" dirty="0" err="1" smtClean="0"/>
              <a:t>activit</a:t>
            </a:r>
            <a:r>
              <a:rPr lang="ro-RO" dirty="0" smtClean="0"/>
              <a:t>ăț</a:t>
            </a:r>
            <a:r>
              <a:rPr lang="en-US" dirty="0" err="1" smtClean="0"/>
              <a:t>ilor</a:t>
            </a:r>
            <a:r>
              <a:rPr lang="en-US" dirty="0" smtClean="0"/>
              <a:t> </a:t>
            </a:r>
            <a:r>
              <a:rPr lang="en-US" dirty="0" err="1" smtClean="0"/>
              <a:t>proiectului</a:t>
            </a:r>
            <a:r>
              <a:rPr lang="en-US" dirty="0" smtClean="0"/>
              <a:t> </a:t>
            </a:r>
            <a:r>
              <a:rPr lang="en-US" dirty="0" err="1" smtClean="0"/>
              <a:t>anticip</a:t>
            </a:r>
            <a:r>
              <a:rPr lang="ro-RO" dirty="0" smtClean="0"/>
              <a:t>ă</a:t>
            </a:r>
            <a:r>
              <a:rPr lang="en-US" dirty="0" smtClean="0"/>
              <a:t>m </a:t>
            </a:r>
            <a:r>
              <a:rPr lang="en-US" dirty="0" smtClean="0"/>
              <a:t>un </a:t>
            </a:r>
            <a:r>
              <a:rPr lang="en-US" b="1" dirty="0" smtClean="0"/>
              <a:t>efect benefic </a:t>
            </a:r>
            <a:r>
              <a:rPr lang="en-US" dirty="0" smtClean="0"/>
              <a:t>considerabil asupra elevilor, </a:t>
            </a:r>
            <a:r>
              <a:rPr lang="en-US" dirty="0" smtClean="0"/>
              <a:t>p</a:t>
            </a:r>
            <a:r>
              <a:rPr lang="ro-RO" dirty="0" smtClean="0"/>
              <a:t>ă</a:t>
            </a:r>
            <a:r>
              <a:rPr lang="en-US" dirty="0" err="1" smtClean="0"/>
              <a:t>rin</a:t>
            </a:r>
            <a:r>
              <a:rPr lang="ro-RO" dirty="0" smtClean="0"/>
              <a:t>ț</a:t>
            </a:r>
            <a:r>
              <a:rPr lang="en-US" dirty="0" err="1" smtClean="0"/>
              <a:t>ilor</a:t>
            </a:r>
            <a:r>
              <a:rPr lang="en-US" dirty="0" smtClean="0"/>
              <a:t>, profesorilor – </a:t>
            </a:r>
            <a:r>
              <a:rPr lang="en-US" dirty="0" err="1" smtClean="0"/>
              <a:t>beneficiari</a:t>
            </a:r>
            <a:r>
              <a:rPr lang="en-US" dirty="0" smtClean="0"/>
              <a:t> </a:t>
            </a:r>
            <a:r>
              <a:rPr lang="en-US" dirty="0" err="1" smtClean="0"/>
              <a:t>direc</a:t>
            </a:r>
            <a:r>
              <a:rPr lang="ro-RO" dirty="0" smtClean="0"/>
              <a:t>ț</a:t>
            </a:r>
            <a:r>
              <a:rPr lang="en-US" dirty="0" err="1" smtClean="0"/>
              <a:t>i</a:t>
            </a:r>
            <a:r>
              <a:rPr lang="en-US" dirty="0" smtClean="0"/>
              <a:t> </a:t>
            </a:r>
            <a:r>
              <a:rPr lang="en-US" dirty="0" err="1" smtClean="0"/>
              <a:t>dar</a:t>
            </a:r>
            <a:r>
              <a:rPr lang="en-US" dirty="0" smtClean="0"/>
              <a:t> </a:t>
            </a:r>
            <a:r>
              <a:rPr lang="ro-RO" dirty="0" smtClean="0"/>
              <a:t>ș</a:t>
            </a:r>
            <a:r>
              <a:rPr lang="en-US" dirty="0" err="1" smtClean="0"/>
              <a:t>i</a:t>
            </a:r>
            <a:r>
              <a:rPr lang="en-US" dirty="0" smtClean="0"/>
              <a:t> </a:t>
            </a:r>
            <a:r>
              <a:rPr lang="en-US" dirty="0" err="1" smtClean="0"/>
              <a:t>asupra</a:t>
            </a:r>
            <a:r>
              <a:rPr lang="en-US" dirty="0" smtClean="0"/>
              <a:t> </a:t>
            </a:r>
            <a:r>
              <a:rPr lang="ro-RO" dirty="0" smtClean="0"/>
              <a:t>î</a:t>
            </a:r>
            <a:r>
              <a:rPr lang="en-US" dirty="0" err="1" smtClean="0"/>
              <a:t>ntregii</a:t>
            </a:r>
            <a:r>
              <a:rPr lang="en-US" dirty="0" smtClean="0"/>
              <a:t> </a:t>
            </a:r>
            <a:r>
              <a:rPr lang="en-US" dirty="0" err="1" smtClean="0"/>
              <a:t>societ</a:t>
            </a:r>
            <a:r>
              <a:rPr lang="ro-RO" dirty="0" smtClean="0"/>
              <a:t>ăț</a:t>
            </a:r>
            <a:r>
              <a:rPr lang="en-US" dirty="0" err="1" smtClean="0"/>
              <a:t>i</a:t>
            </a:r>
            <a:r>
              <a:rPr lang="en-US" dirty="0" smtClean="0"/>
              <a:t>.</a:t>
            </a:r>
          </a:p>
          <a:p>
            <a:r>
              <a:rPr lang="en-US" b="1" dirty="0" smtClean="0"/>
              <a:t>Indicatorii de impact </a:t>
            </a:r>
            <a:r>
              <a:rPr lang="en-US" b="1" dirty="0" err="1" smtClean="0"/>
              <a:t>cantitativi</a:t>
            </a:r>
            <a:r>
              <a:rPr lang="en-US" b="1" dirty="0" smtClean="0"/>
              <a:t> </a:t>
            </a:r>
            <a:r>
              <a:rPr lang="ro-RO" b="1" dirty="0" smtClean="0"/>
              <a:t>ș</a:t>
            </a:r>
            <a:r>
              <a:rPr lang="en-US" b="1" dirty="0" err="1" smtClean="0"/>
              <a:t>i</a:t>
            </a:r>
            <a:r>
              <a:rPr lang="en-US" b="1" dirty="0" smtClean="0"/>
              <a:t> </a:t>
            </a:r>
            <a:r>
              <a:rPr lang="en-US" b="1" dirty="0" smtClean="0"/>
              <a:t>calitativi vor fi:</a:t>
            </a:r>
          </a:p>
          <a:p>
            <a:pPr>
              <a:buFontTx/>
              <a:buChar char="-"/>
            </a:pPr>
            <a:r>
              <a:rPr lang="ro-RO" dirty="0" smtClean="0"/>
              <a:t>Î</a:t>
            </a:r>
            <a:r>
              <a:rPr lang="en-US" dirty="0" err="1" smtClean="0"/>
              <a:t>mbun</a:t>
            </a:r>
            <a:r>
              <a:rPr lang="ro-RO" dirty="0" smtClean="0"/>
              <a:t>ă</a:t>
            </a:r>
            <a:r>
              <a:rPr lang="en-US" dirty="0" smtClean="0"/>
              <a:t>t</a:t>
            </a:r>
            <a:r>
              <a:rPr lang="ro-RO" dirty="0" smtClean="0"/>
              <a:t>ă</a:t>
            </a:r>
            <a:r>
              <a:rPr lang="ro-RO" dirty="0" smtClean="0"/>
              <a:t>ț</a:t>
            </a:r>
            <a:r>
              <a:rPr lang="en-US" dirty="0" err="1" smtClean="0"/>
              <a:t>irea</a:t>
            </a:r>
            <a:r>
              <a:rPr lang="en-US" dirty="0" smtClean="0"/>
              <a:t> </a:t>
            </a:r>
            <a:r>
              <a:rPr lang="en-US" dirty="0" err="1" smtClean="0"/>
              <a:t>rezultatelor</a:t>
            </a:r>
            <a:r>
              <a:rPr lang="en-US" dirty="0" smtClean="0"/>
              <a:t> </a:t>
            </a:r>
            <a:r>
              <a:rPr lang="ro-RO" dirty="0" smtClean="0"/>
              <a:t>ș</a:t>
            </a:r>
            <a:r>
              <a:rPr lang="en-US" dirty="0" err="1" smtClean="0"/>
              <a:t>colare</a:t>
            </a:r>
            <a:r>
              <a:rPr lang="en-US" dirty="0" smtClean="0"/>
              <a:t>;</a:t>
            </a:r>
          </a:p>
          <a:p>
            <a:pPr>
              <a:buFontTx/>
              <a:buChar char="-"/>
            </a:pPr>
            <a:r>
              <a:rPr lang="en-US" dirty="0" smtClean="0"/>
              <a:t>Sc</a:t>
            </a:r>
            <a:r>
              <a:rPr lang="ro-RO" dirty="0" smtClean="0"/>
              <a:t>ă</a:t>
            </a:r>
            <a:r>
              <a:rPr lang="en-US" dirty="0" err="1" smtClean="0"/>
              <a:t>derea</a:t>
            </a:r>
            <a:r>
              <a:rPr lang="en-US" dirty="0" smtClean="0"/>
              <a:t> </a:t>
            </a:r>
            <a:r>
              <a:rPr lang="en-US" dirty="0" smtClean="0"/>
              <a:t>ratei </a:t>
            </a:r>
            <a:r>
              <a:rPr lang="en-US" dirty="0" err="1" smtClean="0"/>
              <a:t>abandonului</a:t>
            </a:r>
            <a:r>
              <a:rPr lang="en-US" dirty="0" smtClean="0"/>
              <a:t> </a:t>
            </a:r>
            <a:r>
              <a:rPr lang="ro-RO" dirty="0" smtClean="0"/>
              <a:t>ș</a:t>
            </a:r>
            <a:r>
              <a:rPr lang="en-US" dirty="0" err="1" smtClean="0"/>
              <a:t>colar</a:t>
            </a:r>
            <a:r>
              <a:rPr lang="en-US" dirty="0" smtClean="0"/>
              <a:t>;</a:t>
            </a:r>
          </a:p>
          <a:p>
            <a:pPr>
              <a:buFontTx/>
              <a:buChar char="-"/>
            </a:pPr>
            <a:r>
              <a:rPr lang="ro-RO" sz="3000" dirty="0" smtClean="0"/>
              <a:t>Î</a:t>
            </a:r>
            <a:r>
              <a:rPr lang="en-US" dirty="0" err="1" smtClean="0"/>
              <a:t>mbun</a:t>
            </a:r>
            <a:r>
              <a:rPr lang="ro-RO" dirty="0" smtClean="0"/>
              <a:t>ă</a:t>
            </a:r>
            <a:r>
              <a:rPr lang="en-US" dirty="0" smtClean="0"/>
              <a:t>t</a:t>
            </a:r>
            <a:r>
              <a:rPr lang="ro-RO" dirty="0" smtClean="0"/>
              <a:t>ă</a:t>
            </a:r>
            <a:r>
              <a:rPr lang="ro-RO" dirty="0" smtClean="0"/>
              <a:t>ț</a:t>
            </a:r>
            <a:r>
              <a:rPr lang="en-US" dirty="0" err="1" smtClean="0"/>
              <a:t>irea</a:t>
            </a:r>
            <a:r>
              <a:rPr lang="en-US" dirty="0" smtClean="0"/>
              <a:t> </a:t>
            </a:r>
            <a:r>
              <a:rPr lang="en-US" dirty="0" err="1" smtClean="0"/>
              <a:t>comportamentului</a:t>
            </a:r>
            <a:r>
              <a:rPr lang="en-US" dirty="0" smtClean="0"/>
              <a:t> </a:t>
            </a:r>
            <a:r>
              <a:rPr lang="ro-RO" dirty="0" smtClean="0"/>
              <a:t>î</a:t>
            </a:r>
            <a:r>
              <a:rPr lang="en-US" dirty="0" smtClean="0"/>
              <a:t>n </a:t>
            </a:r>
            <a:r>
              <a:rPr lang="en-US" dirty="0" err="1" smtClean="0"/>
              <a:t>societate</a:t>
            </a:r>
            <a:r>
              <a:rPr lang="en-US" dirty="0" smtClean="0"/>
              <a:t> </a:t>
            </a:r>
            <a:r>
              <a:rPr lang="ro-RO" dirty="0" smtClean="0"/>
              <a:t>ș</a:t>
            </a:r>
            <a:r>
              <a:rPr lang="en-US" dirty="0" err="1" smtClean="0"/>
              <a:t>i</a:t>
            </a:r>
            <a:r>
              <a:rPr lang="en-US" dirty="0" smtClean="0"/>
              <a:t> </a:t>
            </a:r>
            <a:r>
              <a:rPr lang="ro-RO" dirty="0" smtClean="0"/>
              <a:t>î</a:t>
            </a:r>
            <a:r>
              <a:rPr lang="en-US" dirty="0" smtClean="0"/>
              <a:t>n </a:t>
            </a:r>
            <a:r>
              <a:rPr lang="en-US" dirty="0" err="1" smtClean="0"/>
              <a:t>rela</a:t>
            </a:r>
            <a:r>
              <a:rPr lang="ro-RO" dirty="0" smtClean="0"/>
              <a:t>ț</a:t>
            </a:r>
            <a:r>
              <a:rPr lang="en-US" dirty="0" err="1" smtClean="0"/>
              <a:t>iile</a:t>
            </a:r>
            <a:r>
              <a:rPr lang="en-US" dirty="0" smtClean="0"/>
              <a:t> </a:t>
            </a:r>
            <a:r>
              <a:rPr lang="en-US" dirty="0" err="1" smtClean="0"/>
              <a:t>elev</a:t>
            </a:r>
            <a:r>
              <a:rPr lang="en-US" dirty="0" smtClean="0"/>
              <a:t>-</a:t>
            </a:r>
            <a:r>
              <a:rPr lang="ro-RO" dirty="0" smtClean="0"/>
              <a:t>ș</a:t>
            </a:r>
            <a:r>
              <a:rPr lang="en-US" dirty="0" smtClean="0"/>
              <a:t>coal</a:t>
            </a:r>
            <a:r>
              <a:rPr lang="ro-RO" dirty="0" smtClean="0"/>
              <a:t>ă</a:t>
            </a:r>
            <a:r>
              <a:rPr lang="en-US" dirty="0" smtClean="0"/>
              <a:t>-p</a:t>
            </a:r>
            <a:r>
              <a:rPr lang="ro-RO" dirty="0" smtClean="0"/>
              <a:t>ă</a:t>
            </a:r>
            <a:r>
              <a:rPr lang="en-US" dirty="0" err="1" smtClean="0"/>
              <a:t>rinte</a:t>
            </a:r>
            <a:r>
              <a:rPr lang="en-US" dirty="0" smtClean="0"/>
              <a:t>;</a:t>
            </a:r>
          </a:p>
          <a:p>
            <a:pPr>
              <a:buFontTx/>
              <a:buChar char="-"/>
            </a:pPr>
            <a:r>
              <a:rPr lang="ro-RO" dirty="0" smtClean="0"/>
              <a:t>Î</a:t>
            </a:r>
            <a:r>
              <a:rPr lang="en-US" dirty="0" err="1" smtClean="0"/>
              <a:t>mbun</a:t>
            </a:r>
            <a:r>
              <a:rPr lang="ro-RO" dirty="0" smtClean="0"/>
              <a:t>ă</a:t>
            </a:r>
            <a:r>
              <a:rPr lang="en-US" dirty="0" smtClean="0"/>
              <a:t>t</a:t>
            </a:r>
            <a:r>
              <a:rPr lang="ro-RO" dirty="0" smtClean="0"/>
              <a:t>ă</a:t>
            </a:r>
            <a:r>
              <a:rPr lang="ro-RO" dirty="0" smtClean="0"/>
              <a:t>ț</a:t>
            </a:r>
            <a:r>
              <a:rPr lang="en-US" dirty="0" err="1" smtClean="0"/>
              <a:t>irea</a:t>
            </a:r>
            <a:r>
              <a:rPr lang="en-US" dirty="0" smtClean="0"/>
              <a:t> </a:t>
            </a:r>
            <a:r>
              <a:rPr lang="en-US" dirty="0" smtClean="0"/>
              <a:t>nivelului de </a:t>
            </a:r>
            <a:r>
              <a:rPr lang="en-US" dirty="0" smtClean="0"/>
              <a:t>limb</a:t>
            </a:r>
            <a:r>
              <a:rPr lang="ro-RO" dirty="0" smtClean="0"/>
              <a:t>ă</a:t>
            </a:r>
            <a:r>
              <a:rPr lang="en-US" dirty="0" smtClean="0"/>
              <a:t> </a:t>
            </a:r>
            <a:r>
              <a:rPr lang="en-US" dirty="0" err="1" smtClean="0"/>
              <a:t>str</a:t>
            </a:r>
            <a:r>
              <a:rPr lang="ro-RO" dirty="0" smtClean="0"/>
              <a:t>ă</a:t>
            </a:r>
            <a:r>
              <a:rPr lang="en-US" dirty="0" smtClean="0"/>
              <a:t>in</a:t>
            </a:r>
            <a:r>
              <a:rPr lang="ro-RO" dirty="0" smtClean="0"/>
              <a:t>ă</a:t>
            </a:r>
            <a:r>
              <a:rPr lang="en-US" dirty="0" smtClean="0"/>
              <a:t>;</a:t>
            </a:r>
            <a:endParaRPr lang="en-US" dirty="0" smtClean="0"/>
          </a:p>
          <a:p>
            <a:pPr>
              <a:buFontTx/>
              <a:buChar char="-"/>
            </a:pPr>
            <a:r>
              <a:rPr lang="ro-RO" dirty="0" smtClean="0"/>
              <a:t>Î</a:t>
            </a:r>
            <a:r>
              <a:rPr lang="en-US" dirty="0" err="1" smtClean="0"/>
              <a:t>mbun</a:t>
            </a:r>
            <a:r>
              <a:rPr lang="ro-RO" dirty="0" smtClean="0"/>
              <a:t>ă</a:t>
            </a:r>
            <a:r>
              <a:rPr lang="en-US" dirty="0" smtClean="0"/>
              <a:t>t</a:t>
            </a:r>
            <a:r>
              <a:rPr lang="ro-RO" dirty="0" smtClean="0"/>
              <a:t>ăț</a:t>
            </a:r>
            <a:r>
              <a:rPr lang="en-US" dirty="0" err="1" smtClean="0"/>
              <a:t>irea</a:t>
            </a:r>
            <a:r>
              <a:rPr lang="en-US" dirty="0" smtClean="0"/>
              <a:t> </a:t>
            </a:r>
            <a:r>
              <a:rPr lang="en-US" dirty="0" err="1" smtClean="0"/>
              <a:t>competen</a:t>
            </a:r>
            <a:r>
              <a:rPr lang="ro-RO" dirty="0" smtClean="0"/>
              <a:t>ț</a:t>
            </a:r>
            <a:r>
              <a:rPr lang="en-US" dirty="0" err="1" smtClean="0"/>
              <a:t>elor</a:t>
            </a:r>
            <a:r>
              <a:rPr lang="en-US" dirty="0" smtClean="0"/>
              <a:t> </a:t>
            </a:r>
            <a:r>
              <a:rPr lang="ro-RO" dirty="0" smtClean="0"/>
              <a:t>î</a:t>
            </a:r>
            <a:r>
              <a:rPr lang="en-US" dirty="0" smtClean="0"/>
              <a:t>n </a:t>
            </a:r>
            <a:r>
              <a:rPr lang="en-US" dirty="0" smtClean="0"/>
              <a:t>utilizarea tehnologiei informatice;  </a:t>
            </a:r>
          </a:p>
          <a:p>
            <a:pPr>
              <a:buFontTx/>
              <a:buChar char="-"/>
            </a:pPr>
            <a:r>
              <a:rPr lang="en-US" dirty="0" smtClean="0"/>
              <a:t>Con</a:t>
            </a:r>
            <a:r>
              <a:rPr lang="ro-RO" dirty="0" smtClean="0"/>
              <a:t>ș</a:t>
            </a:r>
            <a:r>
              <a:rPr lang="en-US" dirty="0" err="1" smtClean="0"/>
              <a:t>tientizarea</a:t>
            </a:r>
            <a:r>
              <a:rPr lang="en-US" dirty="0" smtClean="0"/>
              <a:t> </a:t>
            </a:r>
            <a:r>
              <a:rPr lang="en-US" dirty="0" smtClean="0"/>
              <a:t>valorilor </a:t>
            </a:r>
            <a:r>
              <a:rPr lang="en-US" dirty="0" err="1" smtClean="0"/>
              <a:t>culturale</a:t>
            </a:r>
            <a:r>
              <a:rPr lang="en-US" dirty="0" smtClean="0"/>
              <a:t> </a:t>
            </a:r>
            <a:r>
              <a:rPr lang="en-US" dirty="0" err="1" smtClean="0"/>
              <a:t>na</a:t>
            </a:r>
            <a:r>
              <a:rPr lang="ro-RO" dirty="0" smtClean="0"/>
              <a:t>ț</a:t>
            </a:r>
            <a:r>
              <a:rPr lang="en-US" dirty="0" err="1" smtClean="0"/>
              <a:t>ionale</a:t>
            </a:r>
            <a:r>
              <a:rPr lang="en-US" dirty="0" smtClean="0"/>
              <a:t> </a:t>
            </a:r>
            <a:r>
              <a:rPr lang="ro-RO" dirty="0" smtClean="0"/>
              <a:t>ș</a:t>
            </a:r>
            <a:r>
              <a:rPr lang="en-US" dirty="0" err="1" smtClean="0"/>
              <a:t>i</a:t>
            </a:r>
            <a:r>
              <a:rPr lang="en-US" dirty="0" smtClean="0"/>
              <a:t> </a:t>
            </a:r>
            <a:r>
              <a:rPr lang="en-US" dirty="0" smtClean="0"/>
              <a:t>europene. </a:t>
            </a:r>
            <a:endParaRPr lang="en-US" dirty="0"/>
          </a:p>
        </p:txBody>
      </p:sp>
      <p:sp>
        <p:nvSpPr>
          <p:cNvPr id="3" name="Title 2"/>
          <p:cNvSpPr>
            <a:spLocks noGrp="1"/>
          </p:cNvSpPr>
          <p:nvPr>
            <p:ph type="title"/>
          </p:nvPr>
        </p:nvSpPr>
        <p:spPr/>
        <p:txBody>
          <a:bodyPr/>
          <a:lstStyle/>
          <a:p>
            <a:r>
              <a:rPr lang="en-US" dirty="0" smtClean="0">
                <a:solidFill>
                  <a:srgbClr val="800000"/>
                </a:solidFill>
              </a:rPr>
              <a:t>Rezultate asteptate...</a:t>
            </a:r>
            <a:endParaRPr lang="en-US" dirty="0">
              <a:solidFill>
                <a:srgbClr val="800000"/>
              </a:solidFill>
            </a:endParaRPr>
          </a:p>
        </p:txBody>
      </p:sp>
    </p:spTree>
    <p:extLst>
      <p:ext uri="{BB962C8B-B14F-4D97-AF65-F5344CB8AC3E}">
        <p14:creationId xmlns:p14="http://schemas.microsoft.com/office/powerpoint/2010/main" xmlns="" val="2807904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326</TotalTime>
  <Words>1012</Words>
  <Application>Microsoft Office PowerPoint</Application>
  <PresentationFormat>On-screen Show (4:3)</PresentationFormat>
  <Paragraphs>101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ERASMUS + </vt:lpstr>
      <vt:lpstr>                      Noi suntem...</vt:lpstr>
      <vt:lpstr>NOI SUNTEM....</vt:lpstr>
      <vt:lpstr>OBIECTIVELE PROIECTULUI</vt:lpstr>
      <vt:lpstr>Ideea proiectului...</vt:lpstr>
      <vt:lpstr>Descrierea proiectului...</vt:lpstr>
      <vt:lpstr>Descrierea proiectului...</vt:lpstr>
      <vt:lpstr>Activitățile proiectului</vt:lpstr>
      <vt:lpstr>Rezultate asteptate...</vt:lpstr>
      <vt:lpstr>Activități desfășurate până în prezent</vt:lpstr>
      <vt:lpstr>Rezultate obținute </vt:lpstr>
      <vt:lpstr> Prima întâlnire transnațională LETONIA – 21-25 NOIEMBRIE 2016 </vt:lpstr>
      <vt:lpstr>Prima întâlnire transnațională LETONIA – 21-25 NOIEMBRIE 2016 </vt:lpstr>
      <vt:lpstr>Prima întâlnire transnațională LETONIA – 21-25 NOIEMBRIE 2016</vt:lpstr>
      <vt:lpstr>Prima întâlnire transnațională LETONIA – 21-25 NOIEMBRIE 2016</vt:lpstr>
      <vt:lpstr>Prima întâlnire transnațională LETONIA – 21-25 NOIEMBRIE 2016</vt:lpstr>
      <vt:lpstr>Prima întâlnire transnațională LETONIA – 21-25 NOIEMBRIE 2016</vt:lpstr>
      <vt:lpstr>Prima întâlnire transnațională LETONIA – 21-25 NOIEMBRIE 2016</vt:lpstr>
      <vt:lpstr>Prima întâlnire transnațională LETONIA – 21-25 NOIEMBRIE 2016</vt:lpstr>
      <vt:lpstr>Prima întâlnire transnațională LETONIA – 21-25 NOIEMBRIE 2016</vt:lpstr>
      <vt:lpstr>Concluzii...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dc:title>
  <dc:creator>mary</dc:creator>
  <cp:lastModifiedBy>Ioana</cp:lastModifiedBy>
  <cp:revision>86</cp:revision>
  <dcterms:created xsi:type="dcterms:W3CDTF">2006-08-16T00:00:00Z</dcterms:created>
  <dcterms:modified xsi:type="dcterms:W3CDTF">2016-11-27T19:27:28Z</dcterms:modified>
</cp:coreProperties>
</file>